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09" r:id="rId2"/>
    <p:sldId id="373" r:id="rId3"/>
    <p:sldId id="395" r:id="rId4"/>
    <p:sldId id="411" r:id="rId5"/>
    <p:sldId id="330" r:id="rId6"/>
    <p:sldId id="413" r:id="rId7"/>
    <p:sldId id="417" r:id="rId8"/>
    <p:sldId id="414" r:id="rId9"/>
    <p:sldId id="397" r:id="rId10"/>
    <p:sldId id="398" r:id="rId11"/>
    <p:sldId id="415" r:id="rId12"/>
    <p:sldId id="416" r:id="rId13"/>
    <p:sldId id="368" r:id="rId14"/>
    <p:sldId id="347" r:id="rId15"/>
    <p:sldId id="334" r:id="rId16"/>
    <p:sldId id="385" r:id="rId17"/>
    <p:sldId id="386" r:id="rId18"/>
    <p:sldId id="387" r:id="rId19"/>
    <p:sldId id="389" r:id="rId20"/>
    <p:sldId id="382" r:id="rId21"/>
    <p:sldId id="399" r:id="rId22"/>
    <p:sldId id="400" r:id="rId23"/>
    <p:sldId id="401" r:id="rId24"/>
    <p:sldId id="402" r:id="rId25"/>
    <p:sldId id="403" r:id="rId26"/>
    <p:sldId id="404" r:id="rId27"/>
    <p:sldId id="388" r:id="rId28"/>
    <p:sldId id="405" r:id="rId29"/>
    <p:sldId id="407" r:id="rId30"/>
    <p:sldId id="418" r:id="rId31"/>
    <p:sldId id="354" r:id="rId32"/>
    <p:sldId id="408" r:id="rId33"/>
    <p:sldId id="396" r:id="rId34"/>
  </p:sldIdLst>
  <p:sldSz cx="11887200" cy="6858000"/>
  <p:notesSz cx="6858000" cy="9144000"/>
  <p:defaultTex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userDrawn="1">
          <p15:clr>
            <a:srgbClr val="A4A3A4"/>
          </p15:clr>
        </p15:guide>
        <p15:guide id="2" pos="37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FFCCCC"/>
    <a:srgbClr val="FFFF00"/>
    <a:srgbClr val="FF0000"/>
    <a:srgbClr val="00FF00"/>
    <a:srgbClr val="0000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7" autoAdjust="0"/>
    <p:restoredTop sz="95238" autoAdjust="0"/>
  </p:normalViewPr>
  <p:slideViewPr>
    <p:cSldViewPr>
      <p:cViewPr>
        <p:scale>
          <a:sx n="62" d="100"/>
          <a:sy n="62" d="100"/>
        </p:scale>
        <p:origin x="-60" y="-204"/>
      </p:cViewPr>
      <p:guideLst>
        <p:guide orient="horz" pos="2160"/>
        <p:guide pos="374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9EED9808-03C8-449D-8373-8B3522BF2972}" type="datetimeFigureOut">
              <a:rPr lang="en-US"/>
              <a:pPr>
                <a:defRPr/>
              </a:pPr>
              <a:t>26/11/2020</a:t>
            </a:fld>
            <a:endParaRPr lang="en-US"/>
          </a:p>
        </p:txBody>
      </p:sp>
      <p:sp>
        <p:nvSpPr>
          <p:cNvPr id="4" name="Slide Image Placeholder 3"/>
          <p:cNvSpPr>
            <a:spLocks noGrp="1" noRot="1" noChangeAspect="1"/>
          </p:cNvSpPr>
          <p:nvPr>
            <p:ph type="sldImg" idx="2"/>
          </p:nvPr>
        </p:nvSpPr>
        <p:spPr>
          <a:xfrm>
            <a:off x="457200" y="685800"/>
            <a:ext cx="59436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FE1F54D-0688-4E5D-9417-9B4369E4E9B0}" type="slidenum">
              <a:rPr lang="en-US"/>
              <a:pPr/>
              <a:t>‹#›</a:t>
            </a:fld>
            <a:endParaRPr lang="en-US"/>
          </a:p>
        </p:txBody>
      </p:sp>
    </p:spTree>
    <p:extLst>
      <p:ext uri="{BB962C8B-B14F-4D97-AF65-F5344CB8AC3E}">
        <p14:creationId xmlns:p14="http://schemas.microsoft.com/office/powerpoint/2010/main" val="3475183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457200" y="685800"/>
            <a:ext cx="59436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atin typeface="Calibri" panose="020F0502020204030204" pitchFamily="34" charset="0"/>
            </a:endParaRPr>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4E19E06E-DD7F-4746-ADDC-47A53B4AF208}" type="slidenum">
              <a:rPr lang="en-US" sz="1200"/>
              <a:pPr eaLnBrk="1" hangingPunct="1"/>
              <a:t>7</a:t>
            </a:fld>
            <a:endParaRPr lang="en-US" sz="1200"/>
          </a:p>
        </p:txBody>
      </p:sp>
    </p:spTree>
    <p:extLst>
      <p:ext uri="{BB962C8B-B14F-4D97-AF65-F5344CB8AC3E}">
        <p14:creationId xmlns:p14="http://schemas.microsoft.com/office/powerpoint/2010/main" val="983388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457200" y="685800"/>
            <a:ext cx="59436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atin typeface="Calibri" panose="020F0502020204030204" pitchFamily="34" charset="0"/>
            </a:endParaRPr>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31BCF9A2-C4A3-43F0-99A1-0AF86F2709E2}" type="slidenum">
              <a:rPr lang="en-US" sz="1200"/>
              <a:pPr eaLnBrk="1" hangingPunct="1"/>
              <a:t>9</a:t>
            </a:fld>
            <a:endParaRPr lang="en-US" sz="1200"/>
          </a:p>
        </p:txBody>
      </p:sp>
    </p:spTree>
    <p:extLst>
      <p:ext uri="{BB962C8B-B14F-4D97-AF65-F5344CB8AC3E}">
        <p14:creationId xmlns:p14="http://schemas.microsoft.com/office/powerpoint/2010/main" val="1261370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26"/>
            <a:ext cx="10104120" cy="1470025"/>
          </a:xfrm>
        </p:spPr>
        <p:txBody>
          <a:bodyPr/>
          <a:lstStyle/>
          <a:p>
            <a:r>
              <a:rPr lang="en-US"/>
              <a:t>Click to edit Master title style</a:t>
            </a:r>
          </a:p>
        </p:txBody>
      </p:sp>
      <p:sp>
        <p:nvSpPr>
          <p:cNvPr id="3" name="Subtitle 2"/>
          <p:cNvSpPr>
            <a:spLocks noGrp="1"/>
          </p:cNvSpPr>
          <p:nvPr>
            <p:ph type="subTitle" idx="1"/>
          </p:nvPr>
        </p:nvSpPr>
        <p:spPr>
          <a:xfrm>
            <a:off x="1783080" y="3886200"/>
            <a:ext cx="832104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3BC6349-1F57-4388-AAB0-3F6100411F14}" type="slidenum">
              <a:rPr lang="en-US"/>
              <a:pPr/>
              <a:t>‹#›</a:t>
            </a:fld>
            <a:endParaRPr lang="en-US"/>
          </a:p>
        </p:txBody>
      </p:sp>
    </p:spTree>
    <p:extLst>
      <p:ext uri="{BB962C8B-B14F-4D97-AF65-F5344CB8AC3E}">
        <p14:creationId xmlns:p14="http://schemas.microsoft.com/office/powerpoint/2010/main" val="64064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9B09E16-7E9F-4A0B-A6D7-63A226E354A4}" type="slidenum">
              <a:rPr lang="en-US"/>
              <a:pPr/>
              <a:t>‹#›</a:t>
            </a:fld>
            <a:endParaRPr lang="en-US"/>
          </a:p>
        </p:txBody>
      </p:sp>
    </p:spTree>
    <p:extLst>
      <p:ext uri="{BB962C8B-B14F-4D97-AF65-F5344CB8AC3E}">
        <p14:creationId xmlns:p14="http://schemas.microsoft.com/office/powerpoint/2010/main" val="310126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39"/>
            <a:ext cx="267462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4360" y="274639"/>
            <a:ext cx="782574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F3D22B0-6864-459E-B06C-27F8E5C73CC9}" type="slidenum">
              <a:rPr lang="en-US"/>
              <a:pPr/>
              <a:t>‹#›</a:t>
            </a:fld>
            <a:endParaRPr lang="en-US"/>
          </a:p>
        </p:txBody>
      </p:sp>
    </p:spTree>
    <p:extLst>
      <p:ext uri="{BB962C8B-B14F-4D97-AF65-F5344CB8AC3E}">
        <p14:creationId xmlns:p14="http://schemas.microsoft.com/office/powerpoint/2010/main" val="3379799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4360" y="274639"/>
            <a:ext cx="1069848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914B0E8-4C5D-4589-AF92-466DFC01B5B5}" type="slidenum">
              <a:rPr lang="en-US"/>
              <a:pPr/>
              <a:t>‹#›</a:t>
            </a:fld>
            <a:endParaRPr lang="en-US"/>
          </a:p>
        </p:txBody>
      </p:sp>
    </p:spTree>
    <p:extLst>
      <p:ext uri="{BB962C8B-B14F-4D97-AF65-F5344CB8AC3E}">
        <p14:creationId xmlns:p14="http://schemas.microsoft.com/office/powerpoint/2010/main" val="1187307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2C97E95-6154-4DB5-9770-266D14FF874D}" type="slidenum">
              <a:rPr lang="en-US"/>
              <a:pPr/>
              <a:t>‹#›</a:t>
            </a:fld>
            <a:endParaRPr lang="en-US"/>
          </a:p>
        </p:txBody>
      </p:sp>
    </p:spTree>
    <p:extLst>
      <p:ext uri="{BB962C8B-B14F-4D97-AF65-F5344CB8AC3E}">
        <p14:creationId xmlns:p14="http://schemas.microsoft.com/office/powerpoint/2010/main" val="83050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01"/>
            <a:ext cx="1010412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ED7C927-9058-4E65-A720-245E361F74CC}" type="slidenum">
              <a:rPr lang="en-US"/>
              <a:pPr/>
              <a:t>‹#›</a:t>
            </a:fld>
            <a:endParaRPr lang="en-US"/>
          </a:p>
        </p:txBody>
      </p:sp>
    </p:spTree>
    <p:extLst>
      <p:ext uri="{BB962C8B-B14F-4D97-AF65-F5344CB8AC3E}">
        <p14:creationId xmlns:p14="http://schemas.microsoft.com/office/powerpoint/2010/main" val="390453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4360" y="1600201"/>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42660" y="1600201"/>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B130C49-84F7-4B4E-B15A-AD191174B6B5}" type="slidenum">
              <a:rPr lang="en-US"/>
              <a:pPr/>
              <a:t>‹#›</a:t>
            </a:fld>
            <a:endParaRPr lang="en-US"/>
          </a:p>
        </p:txBody>
      </p:sp>
    </p:spTree>
    <p:extLst>
      <p:ext uri="{BB962C8B-B14F-4D97-AF65-F5344CB8AC3E}">
        <p14:creationId xmlns:p14="http://schemas.microsoft.com/office/powerpoint/2010/main" val="414536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38533"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38533"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E70BBBB-F78D-4BC7-B1ED-379493914B33}" type="slidenum">
              <a:rPr lang="en-US"/>
              <a:pPr/>
              <a:t>‹#›</a:t>
            </a:fld>
            <a:endParaRPr lang="en-US"/>
          </a:p>
        </p:txBody>
      </p:sp>
    </p:spTree>
    <p:extLst>
      <p:ext uri="{BB962C8B-B14F-4D97-AF65-F5344CB8AC3E}">
        <p14:creationId xmlns:p14="http://schemas.microsoft.com/office/powerpoint/2010/main" val="33740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A223805-2CD3-4528-8643-34552A027A4A}" type="slidenum">
              <a:rPr lang="en-US"/>
              <a:pPr/>
              <a:t>‹#›</a:t>
            </a:fld>
            <a:endParaRPr lang="en-US"/>
          </a:p>
        </p:txBody>
      </p:sp>
    </p:spTree>
    <p:extLst>
      <p:ext uri="{BB962C8B-B14F-4D97-AF65-F5344CB8AC3E}">
        <p14:creationId xmlns:p14="http://schemas.microsoft.com/office/powerpoint/2010/main" val="2866192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EF1BB23-9A9B-407F-B428-4F616217CE40}" type="slidenum">
              <a:rPr lang="en-US"/>
              <a:pPr/>
              <a:t>‹#›</a:t>
            </a:fld>
            <a:endParaRPr lang="en-US"/>
          </a:p>
        </p:txBody>
      </p:sp>
    </p:spTree>
    <p:extLst>
      <p:ext uri="{BB962C8B-B14F-4D97-AF65-F5344CB8AC3E}">
        <p14:creationId xmlns:p14="http://schemas.microsoft.com/office/powerpoint/2010/main" val="930768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1" y="273050"/>
            <a:ext cx="3910807"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647565" y="273051"/>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4361" y="1435101"/>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85C5C38-4612-4795-B34B-04A08F40FD0B}" type="slidenum">
              <a:rPr lang="en-US"/>
              <a:pPr/>
              <a:t>‹#›</a:t>
            </a:fld>
            <a:endParaRPr lang="en-US"/>
          </a:p>
        </p:txBody>
      </p:sp>
    </p:spTree>
    <p:extLst>
      <p:ext uri="{BB962C8B-B14F-4D97-AF65-F5344CB8AC3E}">
        <p14:creationId xmlns:p14="http://schemas.microsoft.com/office/powerpoint/2010/main" val="1253612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0"/>
            <a:ext cx="713232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7B473E7-DCE2-4507-A09A-C1F4490CCC26}" type="slidenum">
              <a:rPr lang="en-US"/>
              <a:pPr/>
              <a:t>‹#›</a:t>
            </a:fld>
            <a:endParaRPr lang="en-US"/>
          </a:p>
        </p:txBody>
      </p:sp>
    </p:spTree>
    <p:extLst>
      <p:ext uri="{BB962C8B-B14F-4D97-AF65-F5344CB8AC3E}">
        <p14:creationId xmlns:p14="http://schemas.microsoft.com/office/powerpoint/2010/main" val="3118048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4360" y="274638"/>
            <a:ext cx="106984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94360" y="1600201"/>
            <a:ext cx="1069848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94360" y="6245225"/>
            <a:ext cx="277368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061460" y="6245225"/>
            <a:ext cx="376428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519160" y="6245225"/>
            <a:ext cx="277368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67C0093-CDDB-43B9-B8F2-976C997592F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3"/>
          <p:cNvSpPr txBox="1"/>
          <p:nvPr/>
        </p:nvSpPr>
        <p:spPr>
          <a:xfrm>
            <a:off x="1003680" y="1061003"/>
            <a:ext cx="10087557" cy="7572586"/>
          </a:xfrm>
          <a:prstGeom prst="rect">
            <a:avLst/>
          </a:prstGeom>
          <a:noFill/>
        </p:spPr>
        <p:txBody>
          <a:bodyPr spcFirstLastPara="1" lIns="104760" tIns="52380" rIns="104760" bIns="52380" numCol="1">
            <a:prstTxWarp prst="textArchUp">
              <a:avLst>
                <a:gd name="adj" fmla="val 11329067"/>
              </a:avLst>
            </a:prstTxWarp>
            <a:spAutoFit/>
          </a:bodyPr>
          <a:lstStyle/>
          <a:p>
            <a:pPr algn="ctr" fontAlgn="auto">
              <a:spcBef>
                <a:spcPts val="0"/>
              </a:spcBef>
              <a:spcAft>
                <a:spcPts val="0"/>
              </a:spcAft>
              <a:defRPr/>
            </a:pPr>
            <a:r>
              <a:rPr lang="en-US" sz="5227" b="1">
                <a:solidFill>
                  <a:srgbClr val="FF0000"/>
                </a:solidFill>
                <a:latin typeface="Times New Roman" panose="02020603050405020304" pitchFamily="18" charset="0"/>
                <a:cs typeface="Times New Roman" pitchFamily="18" charset="0"/>
              </a:rPr>
              <a:t>TẬP ĐỌC 5- TUẦN 13 - TIẾT 2</a:t>
            </a:r>
          </a:p>
        </p:txBody>
      </p:sp>
      <p:pic>
        <p:nvPicPr>
          <p:cNvPr id="7" name="Picture 4" descr="Buombay"/>
          <p:cNvPicPr>
            <a:picLocks noChangeAspect="1" noChangeArrowheads="1" noCrop="1"/>
          </p:cNvPicPr>
          <p:nvPr/>
        </p:nvPicPr>
        <p:blipFill>
          <a:blip r:embed="rId2"/>
          <a:srcRect/>
          <a:stretch>
            <a:fillRect/>
          </a:stretch>
        </p:blipFill>
        <p:spPr bwMode="auto">
          <a:xfrm flipV="1">
            <a:off x="469732" y="127001"/>
            <a:ext cx="11729718" cy="807156"/>
          </a:xfrm>
          <a:prstGeom prst="rect">
            <a:avLst/>
          </a:prstGeom>
          <a:noFill/>
          <a:ln w="9525">
            <a:noFill/>
            <a:miter lim="800000"/>
            <a:headEnd/>
            <a:tailEnd/>
          </a:ln>
        </p:spPr>
      </p:pic>
      <p:pic>
        <p:nvPicPr>
          <p:cNvPr id="8" name="Picture 4" descr="Buombay"/>
          <p:cNvPicPr>
            <a:picLocks noChangeAspect="1" noChangeArrowheads="1" noCrop="1"/>
          </p:cNvPicPr>
          <p:nvPr/>
        </p:nvPicPr>
        <p:blipFill>
          <a:blip r:embed="rId2"/>
          <a:srcRect/>
          <a:stretch>
            <a:fillRect/>
          </a:stretch>
        </p:blipFill>
        <p:spPr bwMode="auto">
          <a:xfrm rot="10800000" flipV="1">
            <a:off x="78741" y="5923845"/>
            <a:ext cx="11729718" cy="807156"/>
          </a:xfrm>
          <a:prstGeom prst="rect">
            <a:avLst/>
          </a:prstGeom>
          <a:noFill/>
          <a:ln w="9525">
            <a:noFill/>
            <a:miter lim="800000"/>
            <a:headEnd/>
            <a:tailEnd/>
          </a:ln>
        </p:spPr>
      </p:pic>
      <p:pic>
        <p:nvPicPr>
          <p:cNvPr id="9" name="Picture 4" descr="Buombay"/>
          <p:cNvPicPr>
            <a:picLocks noChangeAspect="1" noChangeArrowheads="1" noCrop="1"/>
          </p:cNvPicPr>
          <p:nvPr/>
        </p:nvPicPr>
        <p:blipFill>
          <a:blip r:embed="rId2"/>
          <a:srcRect/>
          <a:stretch>
            <a:fillRect/>
          </a:stretch>
        </p:blipFill>
        <p:spPr bwMode="auto">
          <a:xfrm rot="16200000" flipV="1">
            <a:off x="-2930016" y="3135758"/>
            <a:ext cx="6604000" cy="586486"/>
          </a:xfrm>
          <a:prstGeom prst="rect">
            <a:avLst/>
          </a:prstGeom>
          <a:noFill/>
          <a:ln w="9525">
            <a:noFill/>
            <a:miter lim="800000"/>
            <a:headEnd/>
            <a:tailEnd/>
          </a:ln>
        </p:spPr>
      </p:pic>
      <p:pic>
        <p:nvPicPr>
          <p:cNvPr id="10" name="Picture 4" descr="Buombay"/>
          <p:cNvPicPr>
            <a:picLocks noChangeAspect="1" noChangeArrowheads="1" noCrop="1"/>
          </p:cNvPicPr>
          <p:nvPr/>
        </p:nvPicPr>
        <p:blipFill>
          <a:blip r:embed="rId2"/>
          <a:srcRect/>
          <a:stretch>
            <a:fillRect/>
          </a:stretch>
        </p:blipFill>
        <p:spPr bwMode="auto">
          <a:xfrm rot="5400000" flipV="1">
            <a:off x="8213217" y="3355891"/>
            <a:ext cx="6604000" cy="586486"/>
          </a:xfrm>
          <a:prstGeom prst="rect">
            <a:avLst/>
          </a:prstGeom>
          <a:noFill/>
          <a:ln w="9525">
            <a:noFill/>
            <a:miter lim="800000"/>
            <a:headEnd/>
            <a:tailEnd/>
          </a:ln>
        </p:spPr>
      </p:pic>
      <p:pic>
        <p:nvPicPr>
          <p:cNvPr id="3079" name="Picture 4" descr="XMASCA~1"/>
          <p:cNvPicPr>
            <a:picLocks noChangeAspect="1" noChangeArrowheads="1" noCrop="1"/>
          </p:cNvPicPr>
          <p:nvPr/>
        </p:nvPicPr>
        <p:blipFill>
          <a:blip r:embed="rId3"/>
          <a:srcRect/>
          <a:stretch>
            <a:fillRect/>
          </a:stretch>
        </p:blipFill>
        <p:spPr bwMode="auto">
          <a:xfrm>
            <a:off x="4782849" y="5777089"/>
            <a:ext cx="2529220" cy="1100667"/>
          </a:xfrm>
          <a:prstGeom prst="rect">
            <a:avLst/>
          </a:prstGeom>
          <a:noFill/>
          <a:ln w="9525">
            <a:noFill/>
            <a:miter lim="800000"/>
            <a:headEnd/>
            <a:tailEnd/>
          </a:ln>
        </p:spPr>
      </p:pic>
      <p:pic>
        <p:nvPicPr>
          <p:cNvPr id="3080" name="Picture 6" descr="F:\HINH ANH\HinhDong\Hoa\h14.gif"/>
          <p:cNvPicPr>
            <a:picLocks noChangeAspect="1" noChangeArrowheads="1" noCrop="1"/>
          </p:cNvPicPr>
          <p:nvPr/>
        </p:nvPicPr>
        <p:blipFill>
          <a:blip r:embed="rId4"/>
          <a:srcRect/>
          <a:stretch>
            <a:fillRect/>
          </a:stretch>
        </p:blipFill>
        <p:spPr bwMode="auto">
          <a:xfrm rot="-1069637">
            <a:off x="-78062" y="5578359"/>
            <a:ext cx="1456033" cy="1320800"/>
          </a:xfrm>
          <a:prstGeom prst="rect">
            <a:avLst/>
          </a:prstGeom>
          <a:noFill/>
          <a:ln w="9525">
            <a:noFill/>
            <a:miter lim="800000"/>
            <a:headEnd/>
            <a:tailEnd/>
          </a:ln>
        </p:spPr>
      </p:pic>
      <p:pic>
        <p:nvPicPr>
          <p:cNvPr id="3081" name="Picture 6" descr="F:\HINH ANH\HinhDong\Hoa\h14.gif"/>
          <p:cNvPicPr>
            <a:picLocks noChangeAspect="1" noChangeArrowheads="1" noCrop="1"/>
          </p:cNvPicPr>
          <p:nvPr/>
        </p:nvPicPr>
        <p:blipFill>
          <a:blip r:embed="rId4"/>
          <a:srcRect/>
          <a:stretch>
            <a:fillRect/>
          </a:stretch>
        </p:blipFill>
        <p:spPr bwMode="auto">
          <a:xfrm rot="10020752">
            <a:off x="10521449" y="146875"/>
            <a:ext cx="1456033" cy="1320800"/>
          </a:xfrm>
          <a:prstGeom prst="rect">
            <a:avLst/>
          </a:prstGeom>
          <a:noFill/>
          <a:ln w="9525">
            <a:noFill/>
            <a:miter lim="800000"/>
            <a:headEnd/>
            <a:tailEnd/>
          </a:ln>
        </p:spPr>
      </p:pic>
      <p:pic>
        <p:nvPicPr>
          <p:cNvPr id="3082" name="Picture 6" descr="F:\HINH ANH\HinhDong\Hoa\h14.gif"/>
          <p:cNvPicPr>
            <a:picLocks noChangeAspect="1" noChangeArrowheads="1" noCrop="1"/>
          </p:cNvPicPr>
          <p:nvPr/>
        </p:nvPicPr>
        <p:blipFill>
          <a:blip r:embed="rId4"/>
          <a:srcRect/>
          <a:stretch>
            <a:fillRect/>
          </a:stretch>
        </p:blipFill>
        <p:spPr bwMode="auto">
          <a:xfrm rot="-6619011">
            <a:off x="10458838" y="5389603"/>
            <a:ext cx="1094553" cy="1759458"/>
          </a:xfrm>
          <a:prstGeom prst="rect">
            <a:avLst/>
          </a:prstGeom>
          <a:noFill/>
          <a:ln w="9525">
            <a:noFill/>
            <a:miter lim="800000"/>
            <a:headEnd/>
            <a:tailEnd/>
          </a:ln>
        </p:spPr>
      </p:pic>
      <p:pic>
        <p:nvPicPr>
          <p:cNvPr id="3083" name="Picture 6" descr="F:\HINH ANH\HinhDong\Hoa\h14.gif"/>
          <p:cNvPicPr>
            <a:picLocks noChangeAspect="1" noChangeArrowheads="1" noCrop="1"/>
          </p:cNvPicPr>
          <p:nvPr/>
        </p:nvPicPr>
        <p:blipFill>
          <a:blip r:embed="rId4"/>
          <a:srcRect/>
          <a:stretch>
            <a:fillRect/>
          </a:stretch>
        </p:blipFill>
        <p:spPr bwMode="auto">
          <a:xfrm rot="5164617">
            <a:off x="373267" y="-117551"/>
            <a:ext cx="1093023" cy="1759459"/>
          </a:xfrm>
          <a:prstGeom prst="rect">
            <a:avLst/>
          </a:prstGeom>
          <a:noFill/>
          <a:ln w="9525">
            <a:noFill/>
            <a:miter lim="800000"/>
            <a:headEnd/>
            <a:tailEnd/>
          </a:ln>
        </p:spPr>
      </p:pic>
      <p:sp>
        <p:nvSpPr>
          <p:cNvPr id="3084" name="Hộp_Văn_Bản 2"/>
          <p:cNvSpPr txBox="1">
            <a:spLocks noChangeArrowheads="1"/>
          </p:cNvSpPr>
          <p:nvPr/>
        </p:nvSpPr>
        <p:spPr bwMode="auto">
          <a:xfrm>
            <a:off x="97791" y="3074941"/>
            <a:ext cx="11729718" cy="1404921"/>
          </a:xfrm>
          <a:prstGeom prst="rect">
            <a:avLst/>
          </a:prstGeom>
          <a:noFill/>
          <a:ln w="9525">
            <a:noFill/>
            <a:miter lim="800000"/>
            <a:headEnd/>
            <a:tailEnd/>
          </a:ln>
        </p:spPr>
        <p:txBody>
          <a:bodyPr lIns="104760" tIns="52380" rIns="104760" bIns="52380">
            <a:spAutoFit/>
          </a:bodyPr>
          <a:lstStyle/>
          <a:p>
            <a:pPr algn="ctr"/>
            <a:r>
              <a:rPr lang="en-US" sz="6842" b="1">
                <a:solidFill>
                  <a:srgbClr val="FF0000"/>
                </a:solidFill>
                <a:latin typeface="Times New Roman" panose="02020603050405020304" pitchFamily="18" charset="0"/>
                <a:cs typeface="Times New Roman" panose="02020603050405020304" pitchFamily="18" charset="0"/>
              </a:rPr>
              <a:t>Trồng rừng ngập mặn</a:t>
            </a:r>
          </a:p>
          <a:p>
            <a:pPr algn="ct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26581538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21"/>
          <p:cNvSpPr txBox="1">
            <a:spLocks noChangeArrowheads="1"/>
          </p:cNvSpPr>
          <p:nvPr/>
        </p:nvSpPr>
        <p:spPr bwMode="auto">
          <a:xfrm>
            <a:off x="1066800" y="1295400"/>
            <a:ext cx="10287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04800" indent="-304800"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r>
              <a:rPr lang="en-US" sz="4800" b="1" i="1">
                <a:solidFill>
                  <a:srgbClr val="0000FF"/>
                </a:solidFill>
              </a:rPr>
              <a:t>    </a:t>
            </a:r>
            <a:r>
              <a:rPr lang="en-US" sz="4800" b="1" i="1">
                <a:solidFill>
                  <a:srgbClr val="FF0000"/>
                </a:solidFill>
              </a:rPr>
              <a:t>* Đọc diễn cảm bài văn, với giọng thông báo rõ ràng,rành mạch phù hợp với nội dung văn bản khoa học.</a:t>
            </a:r>
            <a:endParaRPr lang="vi-VN" sz="4800" b="1" i="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blinds(vertical)">
                                      <p:cBhvr>
                                        <p:cTn id="7" dur="1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0" descr="Thao luan nhon"/>
          <p:cNvPicPr>
            <a:picLocks noChangeAspect="1" noChangeArrowheads="1"/>
          </p:cNvPicPr>
          <p:nvPr/>
        </p:nvPicPr>
        <p:blipFill>
          <a:blip r:embed="rId2"/>
          <a:srcRect/>
          <a:stretch>
            <a:fillRect/>
          </a:stretch>
        </p:blipFill>
        <p:spPr bwMode="auto">
          <a:xfrm>
            <a:off x="990600" y="567267"/>
            <a:ext cx="3566160" cy="2201333"/>
          </a:xfrm>
          <a:prstGeom prst="rect">
            <a:avLst/>
          </a:prstGeom>
          <a:noFill/>
          <a:ln w="9525">
            <a:noFill/>
            <a:miter lim="800000"/>
            <a:headEnd/>
            <a:tailEnd/>
          </a:ln>
        </p:spPr>
      </p:pic>
      <p:sp>
        <p:nvSpPr>
          <p:cNvPr id="24579" name="Hộp_Văn_Bản 5"/>
          <p:cNvSpPr txBox="1">
            <a:spLocks noChangeArrowheads="1"/>
          </p:cNvSpPr>
          <p:nvPr/>
        </p:nvSpPr>
        <p:spPr bwMode="auto">
          <a:xfrm>
            <a:off x="693420" y="2768601"/>
            <a:ext cx="11193780" cy="3293209"/>
          </a:xfrm>
          <a:prstGeom prst="rect">
            <a:avLst/>
          </a:prstGeom>
          <a:noFill/>
          <a:ln w="9525">
            <a:noFill/>
            <a:miter lim="800000"/>
            <a:headEnd/>
            <a:tailEnd/>
          </a:ln>
        </p:spPr>
        <p:txBody>
          <a:bodyPr>
            <a:spAutoFit/>
          </a:bodyPr>
          <a:lstStyle/>
          <a:p>
            <a:r>
              <a:rPr lang="vi-VN" sz="5200" b="1">
                <a:solidFill>
                  <a:schemeClr val="accent4">
                    <a:lumMod val="10000"/>
                  </a:schemeClr>
                </a:solidFill>
                <a:latin typeface="Arial" pitchFamily="34" charset="0"/>
              </a:rPr>
              <a:t>Đọc</a:t>
            </a:r>
            <a:r>
              <a:rPr lang="en-US" sz="5200" b="1">
                <a:solidFill>
                  <a:schemeClr val="accent4">
                    <a:lumMod val="10000"/>
                  </a:schemeClr>
                </a:solidFill>
                <a:latin typeface="Arial" pitchFamily="34" charset="0"/>
              </a:rPr>
              <a:t> nối tiếp các khổ thơ trong nhóm </a:t>
            </a:r>
            <a:r>
              <a:rPr lang="vi-VN" sz="5200" b="1">
                <a:solidFill>
                  <a:schemeClr val="accent4">
                    <a:lumMod val="10000"/>
                  </a:schemeClr>
                </a:solidFill>
                <a:latin typeface="Arial" pitchFamily="34" charset="0"/>
              </a:rPr>
              <a:t>đô</a:t>
            </a:r>
            <a:r>
              <a:rPr lang="en-US" sz="5200" b="1">
                <a:solidFill>
                  <a:schemeClr val="accent4">
                    <a:lumMod val="10000"/>
                  </a:schemeClr>
                </a:solidFill>
                <a:latin typeface="Arial" pitchFamily="34" charset="0"/>
              </a:rPr>
              <a:t>i (1 bạn </a:t>
            </a:r>
            <a:r>
              <a:rPr lang="vi-VN" sz="5200" b="1">
                <a:solidFill>
                  <a:schemeClr val="accent4">
                    <a:lumMod val="10000"/>
                  </a:schemeClr>
                </a:solidFill>
                <a:latin typeface="Arial" pitchFamily="34" charset="0"/>
              </a:rPr>
              <a:t>đọc</a:t>
            </a:r>
            <a:r>
              <a:rPr lang="en-US" sz="5200" b="1">
                <a:solidFill>
                  <a:schemeClr val="accent4">
                    <a:lumMod val="10000"/>
                  </a:schemeClr>
                </a:solidFill>
                <a:latin typeface="Arial" pitchFamily="34" charset="0"/>
              </a:rPr>
              <a:t> </a:t>
            </a:r>
            <a:r>
              <a:rPr lang="vi-VN" sz="5200" b="1">
                <a:solidFill>
                  <a:schemeClr val="accent4">
                    <a:lumMod val="10000"/>
                  </a:schemeClr>
                </a:solidFill>
                <a:latin typeface="Arial" pitchFamily="34" charset="0"/>
              </a:rPr>
              <a:t>đ</a:t>
            </a:r>
            <a:r>
              <a:rPr lang="en-US" sz="5200" b="1">
                <a:solidFill>
                  <a:schemeClr val="accent4">
                    <a:lumMod val="10000"/>
                  </a:schemeClr>
                </a:solidFill>
                <a:latin typeface="Arial" pitchFamily="34" charset="0"/>
              </a:rPr>
              <a:t>oạn bạn kia nghe và sửa lỗi cho bạn nếu bạn mắc lỗi)</a:t>
            </a:r>
          </a:p>
        </p:txBody>
      </p:sp>
    </p:spTree>
    <p:extLst>
      <p:ext uri="{BB962C8B-B14F-4D97-AF65-F5344CB8AC3E}">
        <p14:creationId xmlns:p14="http://schemas.microsoft.com/office/powerpoint/2010/main" val="1350764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5"/>
          <p:cNvSpPr txBox="1">
            <a:spLocks noChangeArrowheads="1"/>
          </p:cNvSpPr>
          <p:nvPr/>
        </p:nvSpPr>
        <p:spPr bwMode="auto">
          <a:xfrm>
            <a:off x="152400" y="1905000"/>
            <a:ext cx="11193780" cy="892552"/>
          </a:xfrm>
          <a:prstGeom prst="rect">
            <a:avLst/>
          </a:prstGeom>
          <a:noFill/>
          <a:ln w="9525">
            <a:noFill/>
            <a:miter lim="800000"/>
            <a:headEnd/>
            <a:tailEnd/>
          </a:ln>
        </p:spPr>
        <p:txBody>
          <a:bodyPr>
            <a:spAutoFit/>
          </a:bodyPr>
          <a:lstStyle/>
          <a:p>
            <a:pPr algn="ctr"/>
            <a:r>
              <a:rPr lang="en-US" sz="5200" b="1">
                <a:solidFill>
                  <a:srgbClr val="FF0000"/>
                </a:solidFill>
                <a:latin typeface="Arial" pitchFamily="34" charset="0"/>
              </a:rPr>
              <a:t>Tìm hiểu bài</a:t>
            </a:r>
          </a:p>
        </p:txBody>
      </p:sp>
    </p:spTree>
    <p:extLst>
      <p:ext uri="{BB962C8B-B14F-4D97-AF65-F5344CB8AC3E}">
        <p14:creationId xmlns:p14="http://schemas.microsoft.com/office/powerpoint/2010/main" val="493577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Text Box 21"/>
          <p:cNvSpPr txBox="1">
            <a:spLocks noChangeArrowheads="1"/>
          </p:cNvSpPr>
          <p:nvPr/>
        </p:nvSpPr>
        <p:spPr bwMode="auto">
          <a:xfrm>
            <a:off x="152400" y="0"/>
            <a:ext cx="11506200" cy="1569660"/>
          </a:xfrm>
          <a:prstGeom prst="rect">
            <a:avLst/>
          </a:prstGeom>
          <a:noFill/>
          <a:ln w="9525">
            <a:noFill/>
            <a:miter lim="800000"/>
            <a:headEnd/>
            <a:tailEnd/>
          </a:ln>
        </p:spPr>
        <p:txBody>
          <a:bodyPr wrap="square">
            <a:spAutoFit/>
          </a:bodyPr>
          <a:lstStyle/>
          <a:p>
            <a:pPr indent="-304800">
              <a:defRPr/>
            </a:pPr>
            <a:r>
              <a:rPr lang="en-US" sz="4800" b="1" i="1">
                <a:solidFill>
                  <a:srgbClr val="FF0000"/>
                </a:solidFill>
              </a:rPr>
              <a:t>    1.  Nêu nguyên nhân và hậu quả của việc phá rừng ngập mặn?</a:t>
            </a:r>
          </a:p>
        </p:txBody>
      </p:sp>
      <p:sp>
        <p:nvSpPr>
          <p:cNvPr id="2" name="Text Box 21"/>
          <p:cNvSpPr txBox="1">
            <a:spLocks noChangeArrowheads="1"/>
          </p:cNvSpPr>
          <p:nvPr/>
        </p:nvSpPr>
        <p:spPr bwMode="auto">
          <a:xfrm>
            <a:off x="152400" y="1828800"/>
            <a:ext cx="11506200" cy="5262979"/>
          </a:xfrm>
          <a:prstGeom prst="rect">
            <a:avLst/>
          </a:prstGeom>
          <a:noFill/>
          <a:ln w="9525">
            <a:noFill/>
            <a:miter lim="800000"/>
            <a:headEnd/>
            <a:tailEnd/>
          </a:ln>
        </p:spPr>
        <p:txBody>
          <a:bodyPr wrap="square">
            <a:spAutoFit/>
          </a:bodyPr>
          <a:lstStyle/>
          <a:p>
            <a:pPr indent="-304800">
              <a:defRPr/>
            </a:pPr>
            <a:r>
              <a:rPr lang="en-US" sz="4800" b="1" i="1">
                <a:solidFill>
                  <a:srgbClr val="0000FF"/>
                </a:solidFill>
              </a:rPr>
              <a:t>    -  Nguyên nhân: do chiến tranh, các quá trình quai đê lấn biển, làm đầm nuôi tôm…làm mất đi một phần rừng ngập mặn.</a:t>
            </a:r>
          </a:p>
          <a:p>
            <a:pPr indent="-304800">
              <a:defRPr/>
            </a:pPr>
            <a:r>
              <a:rPr lang="en-US" sz="4800" b="1" i="1">
                <a:solidFill>
                  <a:srgbClr val="0000FF"/>
                </a:solidFill>
              </a:rPr>
              <a:t>   -  Hậu quả: lá chắn bảo vệ đê biển không còn, đê điều bị xói lở, bị vỡ khi có gió, bão, sóng lớn,…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4" name="Text Box 21"/>
          <p:cNvSpPr txBox="1">
            <a:spLocks noChangeArrowheads="1"/>
          </p:cNvSpPr>
          <p:nvPr/>
        </p:nvSpPr>
        <p:spPr bwMode="auto">
          <a:xfrm>
            <a:off x="228600" y="457200"/>
            <a:ext cx="11430000" cy="1569660"/>
          </a:xfrm>
          <a:prstGeom prst="rect">
            <a:avLst/>
          </a:prstGeom>
          <a:noFill/>
          <a:ln w="9525">
            <a:noFill/>
            <a:miter lim="800000"/>
            <a:headEnd/>
            <a:tailEnd/>
          </a:ln>
        </p:spPr>
        <p:txBody>
          <a:bodyPr wrap="square">
            <a:spAutoFit/>
          </a:bodyPr>
          <a:lstStyle/>
          <a:p>
            <a:pPr marL="304800" indent="-304800">
              <a:defRPr/>
            </a:pPr>
            <a:r>
              <a:rPr lang="en-US" sz="4800" b="1" i="1">
                <a:solidFill>
                  <a:srgbClr val="0000FF"/>
                </a:solidFill>
              </a:rPr>
              <a:t>    </a:t>
            </a:r>
            <a:r>
              <a:rPr lang="en-US" sz="4800" b="1" i="1">
                <a:solidFill>
                  <a:srgbClr val="FF0000"/>
                </a:solidFill>
              </a:rPr>
              <a:t>2. Vì sao các tỉnh ven biển có phong trào trồng rừng ngập mặn?</a:t>
            </a:r>
          </a:p>
        </p:txBody>
      </p:sp>
      <p:sp>
        <p:nvSpPr>
          <p:cNvPr id="4" name="Text Box 21"/>
          <p:cNvSpPr txBox="1">
            <a:spLocks noChangeArrowheads="1"/>
          </p:cNvSpPr>
          <p:nvPr/>
        </p:nvSpPr>
        <p:spPr bwMode="auto">
          <a:xfrm>
            <a:off x="228600" y="2667001"/>
            <a:ext cx="11430000" cy="3046988"/>
          </a:xfrm>
          <a:prstGeom prst="rect">
            <a:avLst/>
          </a:prstGeom>
          <a:noFill/>
          <a:ln w="9525">
            <a:noFill/>
            <a:miter lim="800000"/>
            <a:headEnd/>
            <a:tailEnd/>
          </a:ln>
        </p:spPr>
        <p:txBody>
          <a:bodyPr wrap="square">
            <a:spAutoFit/>
          </a:bodyPr>
          <a:lstStyle/>
          <a:p>
            <a:pPr marL="304800" indent="-304800">
              <a:defRPr/>
            </a:pPr>
            <a:r>
              <a:rPr lang="en-US" sz="4800" b="1" i="1">
                <a:solidFill>
                  <a:srgbClr val="0000FF"/>
                </a:solidFill>
              </a:rPr>
              <a:t>    Vì các tỉnh này làm tốt công tác thông tin tuyên truyền để mọi người dân hiểu rõ tác dụng của rừng ngập mặn đối với việc bảo vệ đê điều.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500" fill="hold"/>
                                        <p:tgtEl>
                                          <p:spTgt spid="35844"/>
                                        </p:tgtEl>
                                        <p:attrNameLst>
                                          <p:attrName>ppt_x</p:attrName>
                                        </p:attrNameLst>
                                      </p:cBhvr>
                                      <p:tavLst>
                                        <p:tav tm="0">
                                          <p:val>
                                            <p:strVal val="#ppt_x"/>
                                          </p:val>
                                        </p:tav>
                                        <p:tav tm="100000">
                                          <p:val>
                                            <p:strVal val="#ppt_x"/>
                                          </p:val>
                                        </p:tav>
                                      </p:tavLst>
                                    </p:anim>
                                    <p:anim calcmode="lin" valueType="num">
                                      <p:cBhvr additive="base">
                                        <p:cTn id="8" dur="500" fill="hold"/>
                                        <p:tgtEl>
                                          <p:spTgt spid="3584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Text Box 21"/>
          <p:cNvSpPr txBox="1">
            <a:spLocks noChangeArrowheads="1"/>
          </p:cNvSpPr>
          <p:nvPr/>
        </p:nvSpPr>
        <p:spPr bwMode="auto">
          <a:xfrm>
            <a:off x="0" y="228601"/>
            <a:ext cx="11658600" cy="1569660"/>
          </a:xfrm>
          <a:prstGeom prst="rect">
            <a:avLst/>
          </a:prstGeom>
          <a:noFill/>
          <a:ln w="9525">
            <a:noFill/>
            <a:miter lim="800000"/>
            <a:headEnd/>
            <a:tailEnd/>
          </a:ln>
        </p:spPr>
        <p:txBody>
          <a:bodyPr wrap="square">
            <a:spAutoFit/>
          </a:bodyPr>
          <a:lstStyle/>
          <a:p>
            <a:pPr indent="-304800">
              <a:defRPr/>
            </a:pPr>
            <a:r>
              <a:rPr lang="en-US" sz="4800" b="1" i="1">
                <a:solidFill>
                  <a:srgbClr val="FF0000"/>
                </a:solidFill>
              </a:rPr>
              <a:t>   3. Nêu tác dụng của rừng ngập mặn khi được phục hồi.</a:t>
            </a:r>
          </a:p>
        </p:txBody>
      </p:sp>
      <p:sp>
        <p:nvSpPr>
          <p:cNvPr id="36868" name="Text Box 21"/>
          <p:cNvSpPr txBox="1">
            <a:spLocks noChangeArrowheads="1"/>
          </p:cNvSpPr>
          <p:nvPr/>
        </p:nvSpPr>
        <p:spPr bwMode="auto">
          <a:xfrm>
            <a:off x="0" y="1828800"/>
            <a:ext cx="11658600" cy="3785652"/>
          </a:xfrm>
          <a:prstGeom prst="rect">
            <a:avLst/>
          </a:prstGeom>
          <a:noFill/>
          <a:ln w="9525">
            <a:noFill/>
            <a:miter lim="800000"/>
            <a:headEnd/>
            <a:tailEnd/>
          </a:ln>
        </p:spPr>
        <p:txBody>
          <a:bodyPr wrap="square">
            <a:spAutoFit/>
          </a:bodyPr>
          <a:lstStyle/>
          <a:p>
            <a:pPr>
              <a:defRPr/>
            </a:pPr>
            <a:r>
              <a:rPr lang="en-US" sz="4800" b="1" i="1">
                <a:solidFill>
                  <a:srgbClr val="FF0000"/>
                </a:solidFill>
              </a:rPr>
              <a:t>        </a:t>
            </a:r>
            <a:r>
              <a:rPr lang="en-US" sz="4800" b="1" i="1">
                <a:solidFill>
                  <a:srgbClr val="0000FF"/>
                </a:solidFill>
              </a:rPr>
              <a:t>Rừng ngập mặn được phục hồi đã phát huy tác dụng bảo vệ vững chắc đê biển, tăng thu nhập cho người dân nhờ lượng hải sản tăng nhiều; các loài chim nước trở nên phong phú.</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box(in)">
                                      <p:cBhvr>
                                        <p:cTn id="7" dur="2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vi-VN"/>
          </a:p>
        </p:txBody>
      </p:sp>
      <p:pic>
        <p:nvPicPr>
          <p:cNvPr id="49155" name="Picture 3" descr="k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67100"/>
            <a:ext cx="44196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amp;t=1&amp;usg=__z7rD2iYg7gRwoNlcS6MtZlxc0Dg="/>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371600" y="0"/>
            <a:ext cx="4876800" cy="3429000"/>
          </a:xfrm>
        </p:spPr>
      </p:pic>
      <p:pic>
        <p:nvPicPr>
          <p:cNvPr id="49157" name="Picture 5" descr="7D0FEE75270A48C9AFA3AFD2EF4381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352800"/>
            <a:ext cx="47434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descr="n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0"/>
            <a:ext cx="4343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wedge">
                                      <p:cBhvr>
                                        <p:cTn id="7" dur="2000"/>
                                        <p:tgtEl>
                                          <p:spTgt spid="49156"/>
                                        </p:tgtEl>
                                      </p:cBhvr>
                                    </p:animEffect>
                                  </p:childTnLst>
                                </p:cTn>
                              </p:par>
                              <p:par>
                                <p:cTn id="8" presetID="20" presetClass="entr" presetSubtype="0" fill="hold" nodeType="withEffect">
                                  <p:stCondLst>
                                    <p:cond delay="0"/>
                                  </p:stCondLst>
                                  <p:childTnLst>
                                    <p:set>
                                      <p:cBhvr>
                                        <p:cTn id="9" dur="1" fill="hold">
                                          <p:stCondLst>
                                            <p:cond delay="0"/>
                                          </p:stCondLst>
                                        </p:cTn>
                                        <p:tgtEl>
                                          <p:spTgt spid="49158"/>
                                        </p:tgtEl>
                                        <p:attrNameLst>
                                          <p:attrName>style.visibility</p:attrName>
                                        </p:attrNameLst>
                                      </p:cBhvr>
                                      <p:to>
                                        <p:strVal val="visible"/>
                                      </p:to>
                                    </p:set>
                                    <p:animEffect transition="in" filter="wedge">
                                      <p:cBhvr>
                                        <p:cTn id="10" dur="2000"/>
                                        <p:tgtEl>
                                          <p:spTgt spid="49158"/>
                                        </p:tgtEl>
                                      </p:cBhvr>
                                    </p:animEffect>
                                  </p:childTnLst>
                                </p:cTn>
                              </p:par>
                              <p:par>
                                <p:cTn id="11" presetID="20" presetClass="entr" presetSubtype="0" fill="hold" nodeType="withEffect">
                                  <p:stCondLst>
                                    <p:cond delay="0"/>
                                  </p:stCondLst>
                                  <p:childTnLst>
                                    <p:set>
                                      <p:cBhvr>
                                        <p:cTn id="12" dur="1" fill="hold">
                                          <p:stCondLst>
                                            <p:cond delay="0"/>
                                          </p:stCondLst>
                                        </p:cTn>
                                        <p:tgtEl>
                                          <p:spTgt spid="49157"/>
                                        </p:tgtEl>
                                        <p:attrNameLst>
                                          <p:attrName>style.visibility</p:attrName>
                                        </p:attrNameLst>
                                      </p:cBhvr>
                                      <p:to>
                                        <p:strVal val="visible"/>
                                      </p:to>
                                    </p:set>
                                    <p:animEffect transition="in" filter="wedge">
                                      <p:cBhvr>
                                        <p:cTn id="13" dur="2000"/>
                                        <p:tgtEl>
                                          <p:spTgt spid="49157"/>
                                        </p:tgtEl>
                                      </p:cBhvr>
                                    </p:animEffect>
                                  </p:childTnLst>
                                </p:cTn>
                              </p:par>
                              <p:par>
                                <p:cTn id="14" presetID="20" presetClass="entr" presetSubtype="0" fill="hold" nodeType="withEffect">
                                  <p:stCondLst>
                                    <p:cond delay="0"/>
                                  </p:stCondLst>
                                  <p:childTnLst>
                                    <p:set>
                                      <p:cBhvr>
                                        <p:cTn id="15" dur="1" fill="hold">
                                          <p:stCondLst>
                                            <p:cond delay="0"/>
                                          </p:stCondLst>
                                        </p:cTn>
                                        <p:tgtEl>
                                          <p:spTgt spid="49155"/>
                                        </p:tgtEl>
                                        <p:attrNameLst>
                                          <p:attrName>style.visibility</p:attrName>
                                        </p:attrNameLst>
                                      </p:cBhvr>
                                      <p:to>
                                        <p:strVal val="visible"/>
                                      </p:to>
                                    </p:set>
                                    <p:animEffect transition="in" filter="wedge">
                                      <p:cBhvr>
                                        <p:cTn id="16" dur="20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9" name="Picture 3" descr="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81074" y="0"/>
            <a:ext cx="4826000" cy="3581400"/>
          </a:xfrm>
        </p:spPr>
      </p:pic>
      <p:pic>
        <p:nvPicPr>
          <p:cNvPr id="50180" name="Picture 4" descr="o_lo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4474" y="1"/>
            <a:ext cx="48006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5" descr="030820081736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074" y="360045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6"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4474" y="3505200"/>
            <a:ext cx="4800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7" descr="3575437175_22e457ab88_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5474" y="3467100"/>
            <a:ext cx="55626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8" descr="250520081939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874" y="0"/>
            <a:ext cx="5334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9" descr="images255560_6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875" y="3581400"/>
            <a:ext cx="5407026"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6" name="Picture 10" descr="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1"/>
            <a:ext cx="5629274"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wheel(4)">
                                      <p:cBhvr>
                                        <p:cTn id="7" dur="2000"/>
                                        <p:tgtEl>
                                          <p:spTgt spid="50179"/>
                                        </p:tgtEl>
                                      </p:cBhvr>
                                    </p:animEffect>
                                  </p:childTnLst>
                                </p:cTn>
                              </p:par>
                              <p:par>
                                <p:cTn id="8" presetID="21" presetClass="entr" presetSubtype="4" fill="hold" nodeType="withEffect">
                                  <p:stCondLst>
                                    <p:cond delay="0"/>
                                  </p:stCondLst>
                                  <p:childTnLst>
                                    <p:set>
                                      <p:cBhvr>
                                        <p:cTn id="9" dur="1" fill="hold">
                                          <p:stCondLst>
                                            <p:cond delay="0"/>
                                          </p:stCondLst>
                                        </p:cTn>
                                        <p:tgtEl>
                                          <p:spTgt spid="50180"/>
                                        </p:tgtEl>
                                        <p:attrNameLst>
                                          <p:attrName>style.visibility</p:attrName>
                                        </p:attrNameLst>
                                      </p:cBhvr>
                                      <p:to>
                                        <p:strVal val="visible"/>
                                      </p:to>
                                    </p:set>
                                    <p:animEffect transition="in" filter="wheel(4)">
                                      <p:cBhvr>
                                        <p:cTn id="10" dur="2000"/>
                                        <p:tgtEl>
                                          <p:spTgt spid="50180"/>
                                        </p:tgtEl>
                                      </p:cBhvr>
                                    </p:animEffect>
                                  </p:childTnLst>
                                </p:cTn>
                              </p:par>
                              <p:par>
                                <p:cTn id="11" presetID="21" presetClass="entr" presetSubtype="4" fill="hold" nodeType="withEffect">
                                  <p:stCondLst>
                                    <p:cond delay="0"/>
                                  </p:stCondLst>
                                  <p:childTnLst>
                                    <p:set>
                                      <p:cBhvr>
                                        <p:cTn id="12" dur="1" fill="hold">
                                          <p:stCondLst>
                                            <p:cond delay="0"/>
                                          </p:stCondLst>
                                        </p:cTn>
                                        <p:tgtEl>
                                          <p:spTgt spid="50181"/>
                                        </p:tgtEl>
                                        <p:attrNameLst>
                                          <p:attrName>style.visibility</p:attrName>
                                        </p:attrNameLst>
                                      </p:cBhvr>
                                      <p:to>
                                        <p:strVal val="visible"/>
                                      </p:to>
                                    </p:set>
                                    <p:animEffect transition="in" filter="wheel(4)">
                                      <p:cBhvr>
                                        <p:cTn id="13" dur="2000"/>
                                        <p:tgtEl>
                                          <p:spTgt spid="50181"/>
                                        </p:tgtEl>
                                      </p:cBhvr>
                                    </p:animEffect>
                                  </p:childTnLst>
                                </p:cTn>
                              </p:par>
                              <p:par>
                                <p:cTn id="14" presetID="21" presetClass="entr" presetSubtype="4" fill="hold" nodeType="withEffect">
                                  <p:stCondLst>
                                    <p:cond delay="0"/>
                                  </p:stCondLst>
                                  <p:childTnLst>
                                    <p:set>
                                      <p:cBhvr>
                                        <p:cTn id="15" dur="1" fill="hold">
                                          <p:stCondLst>
                                            <p:cond delay="0"/>
                                          </p:stCondLst>
                                        </p:cTn>
                                        <p:tgtEl>
                                          <p:spTgt spid="50182"/>
                                        </p:tgtEl>
                                        <p:attrNameLst>
                                          <p:attrName>style.visibility</p:attrName>
                                        </p:attrNameLst>
                                      </p:cBhvr>
                                      <p:to>
                                        <p:strVal val="visible"/>
                                      </p:to>
                                    </p:set>
                                    <p:animEffect transition="in" filter="wheel(4)">
                                      <p:cBhvr>
                                        <p:cTn id="16" dur="2000"/>
                                        <p:tgtEl>
                                          <p:spTgt spid="5018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nodeType="clickEffect">
                                  <p:stCondLst>
                                    <p:cond delay="0"/>
                                  </p:stCondLst>
                                  <p:childTnLst>
                                    <p:set>
                                      <p:cBhvr>
                                        <p:cTn id="20" dur="1" fill="hold">
                                          <p:stCondLst>
                                            <p:cond delay="0"/>
                                          </p:stCondLst>
                                        </p:cTn>
                                        <p:tgtEl>
                                          <p:spTgt spid="50184"/>
                                        </p:tgtEl>
                                        <p:attrNameLst>
                                          <p:attrName>style.visibility</p:attrName>
                                        </p:attrNameLst>
                                      </p:cBhvr>
                                      <p:to>
                                        <p:strVal val="visible"/>
                                      </p:to>
                                    </p:set>
                                    <p:animEffect transition="in" filter="wedge">
                                      <p:cBhvr>
                                        <p:cTn id="21" dur="2000"/>
                                        <p:tgtEl>
                                          <p:spTgt spid="50184"/>
                                        </p:tgtEl>
                                      </p:cBhvr>
                                    </p:animEffect>
                                  </p:childTnLst>
                                </p:cTn>
                              </p:par>
                              <p:par>
                                <p:cTn id="22" presetID="20" presetClass="entr" presetSubtype="0" fill="hold" nodeType="withEffect">
                                  <p:stCondLst>
                                    <p:cond delay="0"/>
                                  </p:stCondLst>
                                  <p:childTnLst>
                                    <p:set>
                                      <p:cBhvr>
                                        <p:cTn id="23" dur="1" fill="hold">
                                          <p:stCondLst>
                                            <p:cond delay="0"/>
                                          </p:stCondLst>
                                        </p:cTn>
                                        <p:tgtEl>
                                          <p:spTgt spid="50186"/>
                                        </p:tgtEl>
                                        <p:attrNameLst>
                                          <p:attrName>style.visibility</p:attrName>
                                        </p:attrNameLst>
                                      </p:cBhvr>
                                      <p:to>
                                        <p:strVal val="visible"/>
                                      </p:to>
                                    </p:set>
                                    <p:animEffect transition="in" filter="wedge">
                                      <p:cBhvr>
                                        <p:cTn id="24" dur="2000"/>
                                        <p:tgtEl>
                                          <p:spTgt spid="50186"/>
                                        </p:tgtEl>
                                      </p:cBhvr>
                                    </p:animEffect>
                                  </p:childTnLst>
                                </p:cTn>
                              </p:par>
                              <p:par>
                                <p:cTn id="25" presetID="20" presetClass="entr" presetSubtype="0" fill="hold" nodeType="withEffect">
                                  <p:stCondLst>
                                    <p:cond delay="0"/>
                                  </p:stCondLst>
                                  <p:childTnLst>
                                    <p:set>
                                      <p:cBhvr>
                                        <p:cTn id="26" dur="1" fill="hold">
                                          <p:stCondLst>
                                            <p:cond delay="0"/>
                                          </p:stCondLst>
                                        </p:cTn>
                                        <p:tgtEl>
                                          <p:spTgt spid="50183"/>
                                        </p:tgtEl>
                                        <p:attrNameLst>
                                          <p:attrName>style.visibility</p:attrName>
                                        </p:attrNameLst>
                                      </p:cBhvr>
                                      <p:to>
                                        <p:strVal val="visible"/>
                                      </p:to>
                                    </p:set>
                                    <p:animEffect transition="in" filter="wedge">
                                      <p:cBhvr>
                                        <p:cTn id="27" dur="2000"/>
                                        <p:tgtEl>
                                          <p:spTgt spid="50183"/>
                                        </p:tgtEl>
                                      </p:cBhvr>
                                    </p:animEffect>
                                  </p:childTnLst>
                                </p:cTn>
                              </p:par>
                              <p:par>
                                <p:cTn id="28" presetID="20" presetClass="entr" presetSubtype="0" fill="hold" nodeType="withEffect">
                                  <p:stCondLst>
                                    <p:cond delay="0"/>
                                  </p:stCondLst>
                                  <p:childTnLst>
                                    <p:set>
                                      <p:cBhvr>
                                        <p:cTn id="29" dur="1" fill="hold">
                                          <p:stCondLst>
                                            <p:cond delay="0"/>
                                          </p:stCondLst>
                                        </p:cTn>
                                        <p:tgtEl>
                                          <p:spTgt spid="50185"/>
                                        </p:tgtEl>
                                        <p:attrNameLst>
                                          <p:attrName>style.visibility</p:attrName>
                                        </p:attrNameLst>
                                      </p:cBhvr>
                                      <p:to>
                                        <p:strVal val="visible"/>
                                      </p:to>
                                    </p:set>
                                    <p:animEffect transition="in" filter="wedge">
                                      <p:cBhvr>
                                        <p:cTn id="30" dur="2000"/>
                                        <p:tgtEl>
                                          <p:spTgt spid="50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vi-VN"/>
          </a:p>
        </p:txBody>
      </p:sp>
      <p:pic>
        <p:nvPicPr>
          <p:cNvPr id="51203" name="Picture 3" descr="baovesan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352800"/>
            <a:ext cx="464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t128056"/>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371600" y="-152400"/>
            <a:ext cx="4572000" cy="3810000"/>
          </a:xfrm>
        </p:spPr>
      </p:pic>
      <p:pic>
        <p:nvPicPr>
          <p:cNvPr id="51205" name="Picture 5" descr="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352800"/>
            <a:ext cx="464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6" descr="image0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467100"/>
            <a:ext cx="44958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7" descr="&amp;t=1&amp;usg=__7YIahxj_aFMbhifymP4Izf60vX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52400"/>
            <a:ext cx="4648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8" descr="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15240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9" descr="5a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3352800"/>
            <a:ext cx="464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10" descr="&amp;t=1&amp;usg=__9GHwuHQViiE7TzLiJUiVgMB0qt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152400"/>
            <a:ext cx="4648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wheel(4)">
                                      <p:cBhvr>
                                        <p:cTn id="7" dur="2000"/>
                                        <p:tgtEl>
                                          <p:spTgt spid="51204"/>
                                        </p:tgtEl>
                                      </p:cBhvr>
                                    </p:animEffect>
                                  </p:childTnLst>
                                </p:cTn>
                              </p:par>
                              <p:par>
                                <p:cTn id="8" presetID="21" presetClass="entr" presetSubtype="4" fill="hold" nodeType="withEffect">
                                  <p:stCondLst>
                                    <p:cond delay="0"/>
                                  </p:stCondLst>
                                  <p:childTnLst>
                                    <p:set>
                                      <p:cBhvr>
                                        <p:cTn id="9" dur="1" fill="hold">
                                          <p:stCondLst>
                                            <p:cond delay="0"/>
                                          </p:stCondLst>
                                        </p:cTn>
                                        <p:tgtEl>
                                          <p:spTgt spid="51208"/>
                                        </p:tgtEl>
                                        <p:attrNameLst>
                                          <p:attrName>style.visibility</p:attrName>
                                        </p:attrNameLst>
                                      </p:cBhvr>
                                      <p:to>
                                        <p:strVal val="visible"/>
                                      </p:to>
                                    </p:set>
                                    <p:animEffect transition="in" filter="wheel(4)">
                                      <p:cBhvr>
                                        <p:cTn id="10" dur="2000"/>
                                        <p:tgtEl>
                                          <p:spTgt spid="51208"/>
                                        </p:tgtEl>
                                      </p:cBhvr>
                                    </p:animEffect>
                                  </p:childTnLst>
                                </p:cTn>
                              </p:par>
                              <p:par>
                                <p:cTn id="11" presetID="21" presetClass="entr" presetSubtype="4" fill="hold" nodeType="withEffect">
                                  <p:stCondLst>
                                    <p:cond delay="0"/>
                                  </p:stCondLst>
                                  <p:childTnLst>
                                    <p:set>
                                      <p:cBhvr>
                                        <p:cTn id="12" dur="1" fill="hold">
                                          <p:stCondLst>
                                            <p:cond delay="0"/>
                                          </p:stCondLst>
                                        </p:cTn>
                                        <p:tgtEl>
                                          <p:spTgt spid="51205"/>
                                        </p:tgtEl>
                                        <p:attrNameLst>
                                          <p:attrName>style.visibility</p:attrName>
                                        </p:attrNameLst>
                                      </p:cBhvr>
                                      <p:to>
                                        <p:strVal val="visible"/>
                                      </p:to>
                                    </p:set>
                                    <p:animEffect transition="in" filter="wheel(4)">
                                      <p:cBhvr>
                                        <p:cTn id="13" dur="2000"/>
                                        <p:tgtEl>
                                          <p:spTgt spid="51205"/>
                                        </p:tgtEl>
                                      </p:cBhvr>
                                    </p:animEffect>
                                  </p:childTnLst>
                                </p:cTn>
                              </p:par>
                              <p:par>
                                <p:cTn id="14" presetID="21" presetClass="entr" presetSubtype="4" fill="hold" nodeType="withEffect">
                                  <p:stCondLst>
                                    <p:cond delay="0"/>
                                  </p:stCondLst>
                                  <p:childTnLst>
                                    <p:set>
                                      <p:cBhvr>
                                        <p:cTn id="15" dur="1" fill="hold">
                                          <p:stCondLst>
                                            <p:cond delay="0"/>
                                          </p:stCondLst>
                                        </p:cTn>
                                        <p:tgtEl>
                                          <p:spTgt spid="51203"/>
                                        </p:tgtEl>
                                        <p:attrNameLst>
                                          <p:attrName>style.visibility</p:attrName>
                                        </p:attrNameLst>
                                      </p:cBhvr>
                                      <p:to>
                                        <p:strVal val="visible"/>
                                      </p:to>
                                    </p:set>
                                    <p:animEffect transition="in" filter="wheel(4)">
                                      <p:cBhvr>
                                        <p:cTn id="16" dur="2000"/>
                                        <p:tgtEl>
                                          <p:spTgt spid="5120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nodeType="clickEffect">
                                  <p:stCondLst>
                                    <p:cond delay="0"/>
                                  </p:stCondLst>
                                  <p:childTnLst>
                                    <p:set>
                                      <p:cBhvr>
                                        <p:cTn id="20" dur="1" fill="hold">
                                          <p:stCondLst>
                                            <p:cond delay="0"/>
                                          </p:stCondLst>
                                        </p:cTn>
                                        <p:tgtEl>
                                          <p:spTgt spid="51207"/>
                                        </p:tgtEl>
                                        <p:attrNameLst>
                                          <p:attrName>style.visibility</p:attrName>
                                        </p:attrNameLst>
                                      </p:cBhvr>
                                      <p:to>
                                        <p:strVal val="visible"/>
                                      </p:to>
                                    </p:set>
                                    <p:animEffect transition="in" filter="wedge">
                                      <p:cBhvr>
                                        <p:cTn id="21" dur="2000"/>
                                        <p:tgtEl>
                                          <p:spTgt spid="51207"/>
                                        </p:tgtEl>
                                      </p:cBhvr>
                                    </p:animEffect>
                                  </p:childTnLst>
                                </p:cTn>
                              </p:par>
                              <p:par>
                                <p:cTn id="22" presetID="20" presetClass="entr" presetSubtype="0" fill="hold" nodeType="withEffect">
                                  <p:stCondLst>
                                    <p:cond delay="0"/>
                                  </p:stCondLst>
                                  <p:childTnLst>
                                    <p:set>
                                      <p:cBhvr>
                                        <p:cTn id="23" dur="1" fill="hold">
                                          <p:stCondLst>
                                            <p:cond delay="0"/>
                                          </p:stCondLst>
                                        </p:cTn>
                                        <p:tgtEl>
                                          <p:spTgt spid="51210"/>
                                        </p:tgtEl>
                                        <p:attrNameLst>
                                          <p:attrName>style.visibility</p:attrName>
                                        </p:attrNameLst>
                                      </p:cBhvr>
                                      <p:to>
                                        <p:strVal val="visible"/>
                                      </p:to>
                                    </p:set>
                                    <p:animEffect transition="in" filter="wedge">
                                      <p:cBhvr>
                                        <p:cTn id="24" dur="2000"/>
                                        <p:tgtEl>
                                          <p:spTgt spid="51210"/>
                                        </p:tgtEl>
                                      </p:cBhvr>
                                    </p:animEffect>
                                  </p:childTnLst>
                                </p:cTn>
                              </p:par>
                              <p:par>
                                <p:cTn id="25" presetID="20" presetClass="entr" presetSubtype="0" fill="hold" nodeType="withEffect">
                                  <p:stCondLst>
                                    <p:cond delay="0"/>
                                  </p:stCondLst>
                                  <p:childTnLst>
                                    <p:set>
                                      <p:cBhvr>
                                        <p:cTn id="26" dur="1" fill="hold">
                                          <p:stCondLst>
                                            <p:cond delay="0"/>
                                          </p:stCondLst>
                                        </p:cTn>
                                        <p:tgtEl>
                                          <p:spTgt spid="51206"/>
                                        </p:tgtEl>
                                        <p:attrNameLst>
                                          <p:attrName>style.visibility</p:attrName>
                                        </p:attrNameLst>
                                      </p:cBhvr>
                                      <p:to>
                                        <p:strVal val="visible"/>
                                      </p:to>
                                    </p:set>
                                    <p:animEffect transition="in" filter="wedge">
                                      <p:cBhvr>
                                        <p:cTn id="27" dur="2000"/>
                                        <p:tgtEl>
                                          <p:spTgt spid="51206"/>
                                        </p:tgtEl>
                                      </p:cBhvr>
                                    </p:animEffect>
                                  </p:childTnLst>
                                </p:cTn>
                              </p:par>
                              <p:par>
                                <p:cTn id="28" presetID="20" presetClass="entr" presetSubtype="0" fill="hold" nodeType="withEffect">
                                  <p:stCondLst>
                                    <p:cond delay="0"/>
                                  </p:stCondLst>
                                  <p:childTnLst>
                                    <p:set>
                                      <p:cBhvr>
                                        <p:cTn id="29" dur="1" fill="hold">
                                          <p:stCondLst>
                                            <p:cond delay="0"/>
                                          </p:stCondLst>
                                        </p:cTn>
                                        <p:tgtEl>
                                          <p:spTgt spid="51209"/>
                                        </p:tgtEl>
                                        <p:attrNameLst>
                                          <p:attrName>style.visibility</p:attrName>
                                        </p:attrNameLst>
                                      </p:cBhvr>
                                      <p:to>
                                        <p:strVal val="visible"/>
                                      </p:to>
                                    </p:set>
                                    <p:animEffect transition="in" filter="wedge">
                                      <p:cBhvr>
                                        <p:cTn id="30" dur="2000"/>
                                        <p:tgtEl>
                                          <p:spTgt spid="51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vi-VN"/>
          </a:p>
        </p:txBody>
      </p:sp>
      <p:sp>
        <p:nvSpPr>
          <p:cNvPr id="14339" name="Rectangle 3"/>
          <p:cNvSpPr>
            <a:spLocks noGrp="1" noChangeArrowheads="1"/>
          </p:cNvSpPr>
          <p:nvPr>
            <p:ph type="body" idx="1"/>
          </p:nvPr>
        </p:nvSpPr>
        <p:spPr/>
        <p:txBody>
          <a:bodyPr/>
          <a:lstStyle/>
          <a:p>
            <a:endParaRPr lang="vi-VN"/>
          </a:p>
        </p:txBody>
      </p:sp>
      <p:pic>
        <p:nvPicPr>
          <p:cNvPr id="14340" name="Picture 4" descr="2007201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6038"/>
            <a:ext cx="914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0" name="Text Box 21"/>
          <p:cNvSpPr txBox="1">
            <a:spLocks noChangeArrowheads="1"/>
          </p:cNvSpPr>
          <p:nvPr/>
        </p:nvSpPr>
        <p:spPr bwMode="auto">
          <a:xfrm>
            <a:off x="304800" y="1760538"/>
            <a:ext cx="11353800" cy="1754326"/>
          </a:xfrm>
          <a:prstGeom prst="rect">
            <a:avLst/>
          </a:prstGeom>
          <a:noFill/>
          <a:ln w="9525">
            <a:noFill/>
            <a:miter lim="800000"/>
            <a:headEnd/>
            <a:tailEnd/>
          </a:ln>
        </p:spPr>
        <p:txBody>
          <a:bodyPr wrap="square">
            <a:spAutoFit/>
          </a:bodyPr>
          <a:lstStyle/>
          <a:p>
            <a:pPr>
              <a:defRPr/>
            </a:pPr>
            <a:r>
              <a:rPr lang="en-US" sz="5400" b="1" i="1">
                <a:solidFill>
                  <a:srgbClr val="FF0000"/>
                </a:solidFill>
                <a:latin typeface="+mn-lt"/>
                <a:cs typeface="+mn-cs"/>
              </a:rPr>
              <a:t>    </a:t>
            </a:r>
            <a:r>
              <a:rPr lang="en-US" sz="5400" b="1">
                <a:solidFill>
                  <a:srgbClr val="FF0000"/>
                </a:solidFill>
                <a:latin typeface="+mn-lt"/>
                <a:cs typeface="Times New Roman" pitchFamily="18" charset="0"/>
              </a:rPr>
              <a:t>1. Theo lối ba đi tuần rừng, bạn nhỏ đã phát hiện được điều gì?</a:t>
            </a:r>
            <a:endParaRPr lang="vi-VN" sz="5400" b="1">
              <a:solidFill>
                <a:srgbClr val="FF0000"/>
              </a:solidFill>
              <a:latin typeface="+mn-lt"/>
              <a:cs typeface="Times New Roman" pitchFamily="18" charset="0"/>
            </a:endParaRPr>
          </a:p>
        </p:txBody>
      </p:sp>
      <p:sp>
        <p:nvSpPr>
          <p:cNvPr id="8" name="Text Box 21"/>
          <p:cNvSpPr txBox="1">
            <a:spLocks noChangeArrowheads="1"/>
          </p:cNvSpPr>
          <p:nvPr/>
        </p:nvSpPr>
        <p:spPr bwMode="auto">
          <a:xfrm>
            <a:off x="723900" y="4191000"/>
            <a:ext cx="8153400" cy="923330"/>
          </a:xfrm>
          <a:prstGeom prst="rect">
            <a:avLst/>
          </a:prstGeom>
          <a:noFill/>
          <a:ln w="9525">
            <a:noFill/>
            <a:miter lim="800000"/>
            <a:headEnd/>
            <a:tailEnd/>
          </a:ln>
        </p:spPr>
        <p:txBody>
          <a:bodyPr>
            <a:spAutoFit/>
          </a:bodyPr>
          <a:lstStyle/>
          <a:p>
            <a:pPr>
              <a:defRPr/>
            </a:pPr>
            <a:r>
              <a:rPr lang="en-US" sz="5400" b="1" i="1">
                <a:solidFill>
                  <a:schemeClr val="tx2"/>
                </a:solidFill>
                <a:latin typeface="+mn-lt"/>
                <a:cs typeface="+mn-cs"/>
              </a:rPr>
              <a:t>  </a:t>
            </a:r>
            <a:r>
              <a:rPr lang="en-US" sz="5400" b="1">
                <a:solidFill>
                  <a:srgbClr val="FF0000"/>
                </a:solidFill>
                <a:latin typeface="+mn-lt"/>
                <a:cs typeface="Times New Roman" pitchFamily="18" charset="0"/>
              </a:rPr>
              <a:t>2. Nêu nội dung bài?</a:t>
            </a:r>
            <a:endParaRPr lang="vi-VN" sz="5400" b="1">
              <a:solidFill>
                <a:srgbClr val="FF0000"/>
              </a:solidFill>
              <a:latin typeface="+mn-lt"/>
              <a:cs typeface="Times New Roman" pitchFamily="18" charset="0"/>
            </a:endParaRPr>
          </a:p>
        </p:txBody>
      </p:sp>
      <p:sp>
        <p:nvSpPr>
          <p:cNvPr id="15366" name="Text Box 14"/>
          <p:cNvSpPr txBox="1">
            <a:spLocks noChangeArrowheads="1"/>
          </p:cNvSpPr>
          <p:nvPr/>
        </p:nvSpPr>
        <p:spPr bwMode="auto">
          <a:xfrm>
            <a:off x="2209800" y="413147"/>
            <a:ext cx="5181600" cy="923330"/>
          </a:xfrm>
          <a:prstGeom prst="rect">
            <a:avLst/>
          </a:prstGeom>
          <a:noFill/>
          <a:ln w="9525">
            <a:noFill/>
            <a:miter lim="800000"/>
            <a:headEnd/>
            <a:tailEnd/>
          </a:ln>
        </p:spPr>
        <p:txBody>
          <a:bodyPr>
            <a:spAutoFit/>
          </a:bodyPr>
          <a:lstStyle/>
          <a:p>
            <a:pPr>
              <a:spcBef>
                <a:spcPct val="50000"/>
              </a:spcBef>
              <a:defRPr/>
            </a:pPr>
            <a:r>
              <a:rPr lang="en-US" sz="5400" b="1" u="sng">
                <a:solidFill>
                  <a:srgbClr val="C00000"/>
                </a:solidFill>
                <a:latin typeface="+mn-lt"/>
                <a:cs typeface="Times New Roman" pitchFamily="18" charset="0"/>
              </a:rPr>
              <a:t>Kiểm tra bài cũ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Text Box 21"/>
          <p:cNvSpPr txBox="1">
            <a:spLocks noChangeArrowheads="1"/>
          </p:cNvSpPr>
          <p:nvPr/>
        </p:nvSpPr>
        <p:spPr bwMode="auto">
          <a:xfrm>
            <a:off x="152400" y="228601"/>
            <a:ext cx="11430000" cy="2308324"/>
          </a:xfrm>
          <a:prstGeom prst="rect">
            <a:avLst/>
          </a:prstGeom>
          <a:noFill/>
          <a:ln w="9525">
            <a:noFill/>
            <a:miter lim="800000"/>
            <a:headEnd/>
            <a:tailEnd/>
          </a:ln>
        </p:spPr>
        <p:txBody>
          <a:bodyPr wrap="square">
            <a:spAutoFit/>
          </a:bodyPr>
          <a:lstStyle/>
          <a:p>
            <a:pPr>
              <a:defRPr/>
            </a:pPr>
            <a:r>
              <a:rPr lang="en-US" sz="4800" b="1" i="1">
                <a:solidFill>
                  <a:srgbClr val="0000FF"/>
                </a:solidFill>
              </a:rPr>
              <a:t>* </a:t>
            </a:r>
            <a:r>
              <a:rPr lang="en-US" sz="4800" b="1" i="1">
                <a:solidFill>
                  <a:srgbClr val="FF0000"/>
                </a:solidFill>
              </a:rPr>
              <a:t>Qua tìm hiểu bài, các em thấy phong trào trồng rừng ở các tỉnh ven biển thế nào?</a:t>
            </a:r>
          </a:p>
        </p:txBody>
      </p:sp>
      <p:sp>
        <p:nvSpPr>
          <p:cNvPr id="36868" name="Text Box 21"/>
          <p:cNvSpPr txBox="1">
            <a:spLocks noChangeArrowheads="1"/>
          </p:cNvSpPr>
          <p:nvPr/>
        </p:nvSpPr>
        <p:spPr bwMode="auto">
          <a:xfrm>
            <a:off x="152400" y="2514601"/>
            <a:ext cx="11430000" cy="3046988"/>
          </a:xfrm>
          <a:prstGeom prst="rect">
            <a:avLst/>
          </a:prstGeom>
          <a:noFill/>
          <a:ln w="9525">
            <a:noFill/>
            <a:miter lim="800000"/>
            <a:headEnd/>
            <a:tailEnd/>
          </a:ln>
        </p:spPr>
        <p:txBody>
          <a:bodyPr wrap="square">
            <a:spAutoFit/>
          </a:bodyPr>
          <a:lstStyle/>
          <a:p>
            <a:pPr>
              <a:defRPr/>
            </a:pPr>
            <a:r>
              <a:rPr lang="en-US" sz="4800" b="1" i="1">
                <a:solidFill>
                  <a:srgbClr val="0000FF"/>
                </a:solidFill>
              </a:rPr>
              <a:t>    …phong trào trồng rừng ở các tỉnh ven biển rất sôi nổi và có tác dụng rất tốt, góp phần bảo vệ môi trường rộng trên khắp đất nước.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additive="base">
                                        <p:cTn id="7" dur="500" fill="hold"/>
                                        <p:tgtEl>
                                          <p:spTgt spid="36867"/>
                                        </p:tgtEl>
                                        <p:attrNameLst>
                                          <p:attrName>ppt_x</p:attrName>
                                        </p:attrNameLst>
                                      </p:cBhvr>
                                      <p:tavLst>
                                        <p:tav tm="0">
                                          <p:val>
                                            <p:strVal val="#ppt_x"/>
                                          </p:val>
                                        </p:tav>
                                        <p:tav tm="100000">
                                          <p:val>
                                            <p:strVal val="#ppt_x"/>
                                          </p:val>
                                        </p:tav>
                                      </p:tavLst>
                                    </p:anim>
                                    <p:anim calcmode="lin" valueType="num">
                                      <p:cBhvr additive="base">
                                        <p:cTn id="8" dur="500" fill="hold"/>
                                        <p:tgtEl>
                                          <p:spTgt spid="3686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8"/>
                                        </p:tgtEl>
                                        <p:attrNameLst>
                                          <p:attrName>style.visibility</p:attrName>
                                        </p:attrNameLst>
                                      </p:cBhvr>
                                      <p:to>
                                        <p:strVal val="visible"/>
                                      </p:to>
                                    </p:set>
                                    <p:anim calcmode="lin" valueType="num">
                                      <p:cBhvr additive="base">
                                        <p:cTn id="13" dur="500" fill="hold"/>
                                        <p:tgtEl>
                                          <p:spTgt spid="36868"/>
                                        </p:tgtEl>
                                        <p:attrNameLst>
                                          <p:attrName>ppt_x</p:attrName>
                                        </p:attrNameLst>
                                      </p:cBhvr>
                                      <p:tavLst>
                                        <p:tav tm="0">
                                          <p:val>
                                            <p:strVal val="#ppt_x"/>
                                          </p:val>
                                        </p:tav>
                                        <p:tav tm="100000">
                                          <p:val>
                                            <p:strVal val="#ppt_x"/>
                                          </p:val>
                                        </p:tav>
                                      </p:tavLst>
                                    </p:anim>
                                    <p:anim calcmode="lin" valueType="num">
                                      <p:cBhvr additive="base">
                                        <p:cTn id="14" dur="500" fill="hold"/>
                                        <p:tgtEl>
                                          <p:spTgt spid="368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HINH\RNG_S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p:txBody>
          <a:bodyPr/>
          <a:lstStyle/>
          <a:p>
            <a:endParaRPr lang="vi-VN"/>
          </a:p>
        </p:txBody>
      </p:sp>
      <p:sp>
        <p:nvSpPr>
          <p:cNvPr id="17411" name="Rectangle 3"/>
          <p:cNvSpPr>
            <a:spLocks noGrp="1" noChangeArrowheads="1"/>
          </p:cNvSpPr>
          <p:nvPr>
            <p:ph type="subTitle" idx="1"/>
          </p:nvPr>
        </p:nvSpPr>
        <p:spPr/>
        <p:txBody>
          <a:bodyPr/>
          <a:lstStyle/>
          <a:p>
            <a:endParaRPr lang="vi-VN"/>
          </a:p>
        </p:txBody>
      </p:sp>
      <p:pic>
        <p:nvPicPr>
          <p:cNvPr id="17412" name="Picture 4" descr="rung%20ngap%20man%2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429000"/>
            <a:ext cx="4800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rung_ngap_ma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0"/>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pan01-06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467100"/>
            <a:ext cx="44196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descr="cangio_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0"/>
            <a:ext cx="4495800"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HINH\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0"/>
            <a:ext cx="9174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6_chamsoc1674-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wheel(4)">
                                      <p:cBhvr>
                                        <p:cTn id="7" dur="20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small_96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
            <a:ext cx="9144000" cy="679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wheel(4)">
                                      <p:cBhvr>
                                        <p:cTn id="7" dur="20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rung_ngap_ma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8" name="Picture 4" descr="CS0"/>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371601" y="0"/>
            <a:ext cx="9028113" cy="6858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wheel(4)">
                                      <p:cBhvr>
                                        <p:cTn id="7" dur="20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9" name="Picture 5" descr="rungcamau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
            <a:ext cx="8839200" cy="655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wheel(4)">
                                      <p:cBhvr>
                                        <p:cTn id="7" dur="2000"/>
                                        <p:tgtEl>
                                          <p:spTgt spid="52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1"/>
          <p:cNvSpPr txBox="1">
            <a:spLocks noChangeArrowheads="1"/>
          </p:cNvSpPr>
          <p:nvPr/>
        </p:nvSpPr>
        <p:spPr bwMode="auto">
          <a:xfrm>
            <a:off x="228600" y="228600"/>
            <a:ext cx="11506200" cy="923330"/>
          </a:xfrm>
          <a:prstGeom prst="rect">
            <a:avLst/>
          </a:prstGeom>
          <a:noFill/>
          <a:ln w="9525">
            <a:noFill/>
            <a:miter lim="800000"/>
            <a:headEnd/>
            <a:tailEnd/>
          </a:ln>
        </p:spPr>
        <p:txBody>
          <a:bodyPr wrap="square">
            <a:spAutoFit/>
          </a:bodyPr>
          <a:lstStyle/>
          <a:p>
            <a:pPr>
              <a:defRPr/>
            </a:pPr>
            <a:r>
              <a:rPr lang="en-US" sz="5400" b="1" i="1">
                <a:solidFill>
                  <a:srgbClr val="FF0000"/>
                </a:solidFill>
              </a:rPr>
              <a:t>  </a:t>
            </a:r>
            <a:r>
              <a:rPr lang="en-US" sz="5400" b="1">
                <a:solidFill>
                  <a:srgbClr val="FF0000"/>
                </a:solidFill>
              </a:rPr>
              <a:t>Bài văn nói lên nội dung gì?</a:t>
            </a:r>
            <a:endParaRPr lang="vi-VN" sz="5400" b="1">
              <a:solidFill>
                <a:srgbClr val="FF0000"/>
              </a:solidFill>
            </a:endParaRPr>
          </a:p>
        </p:txBody>
      </p:sp>
      <p:sp>
        <p:nvSpPr>
          <p:cNvPr id="7" name="Text Box 21"/>
          <p:cNvSpPr txBox="1">
            <a:spLocks noChangeArrowheads="1"/>
          </p:cNvSpPr>
          <p:nvPr/>
        </p:nvSpPr>
        <p:spPr bwMode="auto">
          <a:xfrm>
            <a:off x="228600" y="1752600"/>
            <a:ext cx="11506200" cy="5078313"/>
          </a:xfrm>
          <a:prstGeom prst="rect">
            <a:avLst/>
          </a:prstGeom>
          <a:noFill/>
          <a:ln w="9525">
            <a:noFill/>
            <a:miter lim="800000"/>
            <a:headEnd/>
            <a:tailEnd/>
          </a:ln>
        </p:spPr>
        <p:txBody>
          <a:bodyPr wrap="square">
            <a:spAutoFit/>
          </a:bodyPr>
          <a:lstStyle/>
          <a:p>
            <a:pPr indent="-304800">
              <a:defRPr/>
            </a:pPr>
            <a:r>
              <a:rPr lang="en-US" sz="5400" b="1" i="1">
                <a:solidFill>
                  <a:srgbClr val="0000FF"/>
                </a:solidFill>
              </a:rPr>
              <a:t>      </a:t>
            </a:r>
            <a:r>
              <a:rPr lang="en-US" sz="5400" b="1" u="sng">
                <a:solidFill>
                  <a:srgbClr val="0000FF"/>
                </a:solidFill>
              </a:rPr>
              <a:t>Nội dung</a:t>
            </a:r>
            <a:r>
              <a:rPr lang="en-US" sz="5400" b="1">
                <a:solidFill>
                  <a:srgbClr val="0000FF"/>
                </a:solidFill>
              </a:rPr>
              <a:t>: </a:t>
            </a:r>
          </a:p>
          <a:p>
            <a:pPr indent="-304800">
              <a:defRPr/>
            </a:pPr>
            <a:r>
              <a:rPr lang="en-US" sz="5400" b="1">
                <a:solidFill>
                  <a:srgbClr val="0000FF"/>
                </a:solidFill>
              </a:rPr>
              <a:t>     Nguyên nhân khiến rừng ngập mặn bị tàn phá; thành tích khôi phục rừng ngập mặn; tác dụng của rừng ngập mặn khi được phục hồi.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7" descr="cangio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90678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1"/>
          <p:cNvSpPr txBox="1">
            <a:spLocks noChangeArrowheads="1"/>
          </p:cNvSpPr>
          <p:nvPr/>
        </p:nvSpPr>
        <p:spPr bwMode="auto">
          <a:xfrm>
            <a:off x="381000" y="1524000"/>
            <a:ext cx="11506200" cy="923330"/>
          </a:xfrm>
          <a:prstGeom prst="rect">
            <a:avLst/>
          </a:prstGeom>
          <a:noFill/>
          <a:ln w="9525">
            <a:noFill/>
            <a:miter lim="800000"/>
            <a:headEnd/>
            <a:tailEnd/>
          </a:ln>
        </p:spPr>
        <p:txBody>
          <a:bodyPr wrap="square">
            <a:spAutoFit/>
          </a:bodyPr>
          <a:lstStyle/>
          <a:p>
            <a:pPr>
              <a:defRPr/>
            </a:pPr>
            <a:r>
              <a:rPr lang="en-US" sz="5400" b="1" i="1">
                <a:solidFill>
                  <a:srgbClr val="FF0000"/>
                </a:solidFill>
              </a:rPr>
              <a:t>  </a:t>
            </a:r>
            <a:r>
              <a:rPr lang="en-US" sz="5400" b="1">
                <a:solidFill>
                  <a:srgbClr val="FF0000"/>
                </a:solidFill>
              </a:rPr>
              <a:t>Luyện đọc diễn cảm</a:t>
            </a:r>
            <a:endParaRPr lang="vi-VN" sz="5400" b="1">
              <a:solidFill>
                <a:srgbClr val="FF0000"/>
              </a:solidFill>
            </a:endParaRPr>
          </a:p>
        </p:txBody>
      </p:sp>
    </p:spTree>
    <p:extLst>
      <p:ext uri="{BB962C8B-B14F-4D97-AF65-F5344CB8AC3E}">
        <p14:creationId xmlns:p14="http://schemas.microsoft.com/office/powerpoint/2010/main" val="3483404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2" name="Text Box 21"/>
          <p:cNvSpPr txBox="1">
            <a:spLocks noChangeArrowheads="1"/>
          </p:cNvSpPr>
          <p:nvPr/>
        </p:nvSpPr>
        <p:spPr bwMode="auto">
          <a:xfrm>
            <a:off x="152400" y="117476"/>
            <a:ext cx="115824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2563" indent="-304800"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r>
              <a:rPr lang="en-US" sz="4000" b="1" i="1">
                <a:solidFill>
                  <a:srgbClr val="0000FF"/>
                </a:solidFill>
              </a:rPr>
              <a:t>      Mấy năm qua, chúng ta đã làm tốt công tác thông tin, tuyên truyền để người dân thấy rõ vai trò của rừng ngập mặn đối với việc bảo vệ đê điều. Vì thế ở ven biển các tỉnh như Cà Mau, Bạc Liêu, BếnTre, Trà Vinh, SócTrăng, Hà Tĩnh, Nghệ An, Thái Bình, Hải Phòng, Quảng Ninh,..đều có phong trào trồng rừng ngập mặn. Rừng ngập mặn còn được trồng ở các đảo mới bồi ngoài biển như CồnVành, Cồn Đen (Thái  Bình), Cồn Ngạn, Cồn Lu, Cồn Mờ (Nam Định)…  </a:t>
            </a:r>
          </a:p>
        </p:txBody>
      </p:sp>
      <p:sp>
        <p:nvSpPr>
          <p:cNvPr id="3" name="Hình Chữ nhật 2"/>
          <p:cNvSpPr>
            <a:spLocks noChangeArrowheads="1"/>
          </p:cNvSpPr>
          <p:nvPr/>
        </p:nvSpPr>
        <p:spPr bwMode="auto">
          <a:xfrm>
            <a:off x="338666" y="704851"/>
            <a:ext cx="62145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r>
              <a:rPr lang="en-US" sz="4000" b="1" i="1">
                <a:solidFill>
                  <a:srgbClr val="FF0000"/>
                </a:solidFill>
              </a:rPr>
              <a:t>thông tin, tuyên truyền </a:t>
            </a:r>
            <a:endParaRPr lang="en-US" sz="4000">
              <a:solidFill>
                <a:srgbClr val="FF0000"/>
              </a:solidFill>
            </a:endParaRPr>
          </a:p>
        </p:txBody>
      </p:sp>
      <p:sp>
        <p:nvSpPr>
          <p:cNvPr id="4" name="Hình Chữ nhật 3"/>
          <p:cNvSpPr>
            <a:spLocks noChangeArrowheads="1"/>
          </p:cNvSpPr>
          <p:nvPr/>
        </p:nvSpPr>
        <p:spPr bwMode="auto">
          <a:xfrm>
            <a:off x="2995613" y="1349514"/>
            <a:ext cx="43603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r>
              <a:rPr lang="en-US" sz="4000" b="1" i="1">
                <a:solidFill>
                  <a:srgbClr val="FF0000"/>
                </a:solidFill>
              </a:rPr>
              <a:t>rừng ngập mặn </a:t>
            </a:r>
            <a:endParaRPr lang="en-US" sz="4000">
              <a:solidFill>
                <a:srgbClr val="FF0000"/>
              </a:solidFill>
            </a:endParaRPr>
          </a:p>
        </p:txBody>
      </p:sp>
      <p:sp>
        <p:nvSpPr>
          <p:cNvPr id="5" name="Hình Chữ nhật 4"/>
          <p:cNvSpPr>
            <a:spLocks noChangeArrowheads="1"/>
          </p:cNvSpPr>
          <p:nvPr/>
        </p:nvSpPr>
        <p:spPr bwMode="auto">
          <a:xfrm>
            <a:off x="338666" y="1948072"/>
            <a:ext cx="20764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r>
              <a:rPr lang="en-US" sz="4000" b="1" i="1">
                <a:solidFill>
                  <a:srgbClr val="FF0000"/>
                </a:solidFill>
              </a:rPr>
              <a:t>đê điều</a:t>
            </a:r>
            <a:endParaRPr lang="en-US" sz="4000">
              <a:solidFill>
                <a:srgbClr val="FF0000"/>
              </a:solidFill>
            </a:endParaRPr>
          </a:p>
        </p:txBody>
      </p:sp>
      <p:sp>
        <p:nvSpPr>
          <p:cNvPr id="6" name="Hình Chữ nhật 5"/>
          <p:cNvSpPr>
            <a:spLocks noChangeArrowheads="1"/>
          </p:cNvSpPr>
          <p:nvPr/>
        </p:nvSpPr>
        <p:spPr bwMode="auto">
          <a:xfrm>
            <a:off x="5410200" y="3784496"/>
            <a:ext cx="31877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r>
              <a:rPr lang="en-US" sz="4000" b="1" i="1">
                <a:solidFill>
                  <a:srgbClr val="FF0000"/>
                </a:solidFill>
              </a:rPr>
              <a:t>phong trào </a:t>
            </a:r>
            <a:endParaRPr lang="en-US" sz="4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p:cTn id="7" dur="1000" fill="hold"/>
                                        <p:tgtEl>
                                          <p:spTgt spid="37892"/>
                                        </p:tgtEl>
                                        <p:attrNameLst>
                                          <p:attrName>ppt_w</p:attrName>
                                        </p:attrNameLst>
                                      </p:cBhvr>
                                      <p:tavLst>
                                        <p:tav tm="0">
                                          <p:val>
                                            <p:fltVal val="0"/>
                                          </p:val>
                                        </p:tav>
                                        <p:tav tm="100000">
                                          <p:val>
                                            <p:strVal val="#ppt_w"/>
                                          </p:val>
                                        </p:tav>
                                      </p:tavLst>
                                    </p:anim>
                                    <p:anim calcmode="lin" valueType="num">
                                      <p:cBhvr>
                                        <p:cTn id="8" dur="1000" fill="hold"/>
                                        <p:tgtEl>
                                          <p:spTgt spid="3789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10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10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across)">
                                      <p:cBhvr>
                                        <p:cTn id="23" dur="10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 grpId="0"/>
      <p:bldP spid="4" grpId="0"/>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ext Box 10"/>
          <p:cNvSpPr txBox="1">
            <a:spLocks noChangeArrowheads="1"/>
          </p:cNvSpPr>
          <p:nvPr/>
        </p:nvSpPr>
        <p:spPr bwMode="auto">
          <a:xfrm>
            <a:off x="1905000" y="677864"/>
            <a:ext cx="1905000" cy="708025"/>
          </a:xfrm>
          <a:prstGeom prst="rect">
            <a:avLst/>
          </a:prstGeom>
          <a:noFill/>
          <a:ln w="9525">
            <a:noFill/>
            <a:miter lim="800000"/>
            <a:headEnd/>
            <a:tailEnd/>
          </a:ln>
        </p:spPr>
        <p:txBody>
          <a:bodyPr>
            <a:spAutoFit/>
          </a:bodyPr>
          <a:lstStyle/>
          <a:p>
            <a:pPr>
              <a:spcBef>
                <a:spcPct val="50000"/>
              </a:spcBef>
              <a:defRPr/>
            </a:pPr>
            <a:endParaRPr lang="en-US" sz="4000" b="1" u="sng">
              <a:solidFill>
                <a:srgbClr val="0066FF"/>
              </a:solidFill>
              <a:latin typeface="+mn-lt"/>
              <a:cs typeface="Times New Roman" pitchFamily="18" charset="0"/>
            </a:endParaRPr>
          </a:p>
        </p:txBody>
      </p:sp>
      <p:sp>
        <p:nvSpPr>
          <p:cNvPr id="9" name="Text Box 21"/>
          <p:cNvSpPr txBox="1">
            <a:spLocks noChangeArrowheads="1"/>
          </p:cNvSpPr>
          <p:nvPr/>
        </p:nvSpPr>
        <p:spPr bwMode="auto">
          <a:xfrm>
            <a:off x="228600" y="228601"/>
            <a:ext cx="11658600" cy="1077913"/>
          </a:xfrm>
          <a:prstGeom prst="rect">
            <a:avLst/>
          </a:prstGeom>
          <a:noFill/>
          <a:ln w="9525">
            <a:noFill/>
            <a:miter lim="800000"/>
            <a:headEnd/>
            <a:tailEnd/>
          </a:ln>
        </p:spPr>
        <p:txBody>
          <a:bodyPr wrap="square">
            <a:spAutoFit/>
          </a:bodyPr>
          <a:lstStyle/>
          <a:p>
            <a:pPr algn="ctr">
              <a:defRPr/>
            </a:pPr>
            <a:r>
              <a:rPr lang="vi-VN" sz="3200" b="1" dirty="0" err="1">
                <a:solidFill>
                  <a:srgbClr val="0066FF"/>
                </a:solidFill>
                <a:latin typeface="+mn-lt"/>
                <a:cs typeface="+mn-cs"/>
              </a:rPr>
              <a:t>Thứ</a:t>
            </a:r>
            <a:r>
              <a:rPr lang="vi-VN" sz="3200" b="1" dirty="0">
                <a:solidFill>
                  <a:srgbClr val="0066FF"/>
                </a:solidFill>
                <a:latin typeface="+mn-lt"/>
                <a:cs typeface="+mn-cs"/>
              </a:rPr>
              <a:t> </a:t>
            </a:r>
            <a:r>
              <a:rPr lang="en-US" sz="3200" b="1" dirty="0">
                <a:solidFill>
                  <a:srgbClr val="0066FF"/>
                </a:solidFill>
                <a:latin typeface="+mn-lt"/>
                <a:cs typeface="+mn-cs"/>
              </a:rPr>
              <a:t> </a:t>
            </a:r>
            <a:r>
              <a:rPr lang="en-US" sz="3200" b="1" dirty="0" err="1">
                <a:solidFill>
                  <a:srgbClr val="0066FF"/>
                </a:solidFill>
                <a:latin typeface="+mn-lt"/>
                <a:cs typeface="+mn-cs"/>
              </a:rPr>
              <a:t>tư</a:t>
            </a:r>
            <a:r>
              <a:rPr lang="vi-VN" sz="3200" b="1" dirty="0">
                <a:solidFill>
                  <a:srgbClr val="0066FF"/>
                </a:solidFill>
                <a:latin typeface="+mn-lt"/>
                <a:cs typeface="+mn-cs"/>
              </a:rPr>
              <a:t>, </a:t>
            </a:r>
            <a:r>
              <a:rPr lang="vi-VN" sz="3200" b="1" dirty="0" err="1">
                <a:solidFill>
                  <a:srgbClr val="0066FF"/>
                </a:solidFill>
                <a:latin typeface="+mn-lt"/>
                <a:cs typeface="+mn-cs"/>
              </a:rPr>
              <a:t>ngày</a:t>
            </a:r>
            <a:r>
              <a:rPr lang="vi-VN" sz="3200" b="1" dirty="0">
                <a:solidFill>
                  <a:srgbClr val="0066FF"/>
                </a:solidFill>
                <a:latin typeface="+mn-lt"/>
                <a:cs typeface="+mn-cs"/>
              </a:rPr>
              <a:t> </a:t>
            </a:r>
            <a:r>
              <a:rPr lang="en-US" sz="3200" b="1" dirty="0">
                <a:solidFill>
                  <a:srgbClr val="0066FF"/>
                </a:solidFill>
                <a:latin typeface="+mn-lt"/>
                <a:cs typeface="+mn-cs"/>
              </a:rPr>
              <a:t>02</a:t>
            </a:r>
            <a:r>
              <a:rPr lang="vi-VN" sz="3200" b="1" dirty="0">
                <a:solidFill>
                  <a:srgbClr val="0066FF"/>
                </a:solidFill>
                <a:latin typeface="+mn-lt"/>
                <a:cs typeface="+mn-cs"/>
              </a:rPr>
              <a:t> </a:t>
            </a:r>
            <a:r>
              <a:rPr lang="vi-VN" sz="3200" b="1" dirty="0" err="1">
                <a:solidFill>
                  <a:srgbClr val="0066FF"/>
                </a:solidFill>
                <a:latin typeface="+mn-lt"/>
                <a:cs typeface="+mn-cs"/>
              </a:rPr>
              <a:t>tháng</a:t>
            </a:r>
            <a:r>
              <a:rPr lang="vi-VN" sz="3200" b="1" dirty="0">
                <a:solidFill>
                  <a:srgbClr val="0066FF"/>
                </a:solidFill>
                <a:latin typeface="+mn-lt"/>
                <a:cs typeface="+mn-cs"/>
              </a:rPr>
              <a:t> </a:t>
            </a:r>
            <a:r>
              <a:rPr lang="en-US" sz="3200" b="1" dirty="0">
                <a:solidFill>
                  <a:srgbClr val="0066FF"/>
                </a:solidFill>
                <a:latin typeface="+mn-lt"/>
                <a:cs typeface="+mn-cs"/>
              </a:rPr>
              <a:t>12</a:t>
            </a:r>
            <a:r>
              <a:rPr lang="vi-VN" sz="3200" b="1" dirty="0">
                <a:solidFill>
                  <a:srgbClr val="0066FF"/>
                </a:solidFill>
                <a:latin typeface="+mn-lt"/>
                <a:cs typeface="+mn-cs"/>
              </a:rPr>
              <a:t> năm 20</a:t>
            </a:r>
            <a:r>
              <a:rPr lang="en-US" sz="3200" b="1" dirty="0">
                <a:solidFill>
                  <a:srgbClr val="0066FF"/>
                </a:solidFill>
                <a:latin typeface="+mn-lt"/>
                <a:cs typeface="+mn-cs"/>
              </a:rPr>
              <a:t>20</a:t>
            </a:r>
          </a:p>
          <a:p>
            <a:pPr algn="ctr">
              <a:defRPr/>
            </a:pPr>
            <a:r>
              <a:rPr lang="en-US" sz="3200" b="1" u="sng" dirty="0" err="1">
                <a:solidFill>
                  <a:srgbClr val="0066FF"/>
                </a:solidFill>
                <a:latin typeface="Arial" charset="0"/>
                <a:cs typeface="Times New Roman" pitchFamily="18" charset="0"/>
              </a:rPr>
              <a:t>Tập</a:t>
            </a:r>
            <a:r>
              <a:rPr lang="en-US" sz="3200" b="1" u="sng" dirty="0">
                <a:solidFill>
                  <a:srgbClr val="0066FF"/>
                </a:solidFill>
                <a:latin typeface="Arial" charset="0"/>
                <a:cs typeface="Times New Roman" pitchFamily="18" charset="0"/>
              </a:rPr>
              <a:t> </a:t>
            </a:r>
            <a:r>
              <a:rPr lang="en-US" sz="3200" b="1" u="sng" dirty="0" err="1">
                <a:solidFill>
                  <a:srgbClr val="0066FF"/>
                </a:solidFill>
                <a:latin typeface="Arial" charset="0"/>
                <a:cs typeface="Times New Roman" pitchFamily="18" charset="0"/>
              </a:rPr>
              <a:t>đọc</a:t>
            </a:r>
            <a:r>
              <a:rPr lang="en-US" sz="3200" b="1" u="sng" dirty="0">
                <a:solidFill>
                  <a:srgbClr val="0066FF"/>
                </a:solidFill>
                <a:latin typeface="Arial" charset="0"/>
                <a:cs typeface="Times New Roman" pitchFamily="18" charset="0"/>
              </a:rPr>
              <a:t>:</a:t>
            </a:r>
            <a:endParaRPr lang="vi-VN" sz="3200" b="1" dirty="0">
              <a:solidFill>
                <a:srgbClr val="0066FF"/>
              </a:solidFill>
              <a:latin typeface="+mn-lt"/>
              <a:cs typeface="+mn-cs"/>
            </a:endParaRPr>
          </a:p>
        </p:txBody>
      </p:sp>
      <p:sp>
        <p:nvSpPr>
          <p:cNvPr id="10" name="Text Box 21"/>
          <p:cNvSpPr txBox="1">
            <a:spLocks noChangeArrowheads="1"/>
          </p:cNvSpPr>
          <p:nvPr/>
        </p:nvSpPr>
        <p:spPr bwMode="auto">
          <a:xfrm>
            <a:off x="1752600" y="1447801"/>
            <a:ext cx="8305800" cy="923925"/>
          </a:xfrm>
          <a:prstGeom prst="rect">
            <a:avLst/>
          </a:prstGeom>
          <a:noFill/>
          <a:ln w="9525">
            <a:noFill/>
            <a:miter lim="800000"/>
            <a:headEnd/>
            <a:tailEnd/>
          </a:ln>
        </p:spPr>
        <p:txBody>
          <a:bodyPr>
            <a:spAutoFit/>
          </a:bodyPr>
          <a:lstStyle/>
          <a:p>
            <a:pPr>
              <a:defRPr/>
            </a:pPr>
            <a:r>
              <a:rPr lang="en-US" sz="5400" b="1" i="1">
                <a:solidFill>
                  <a:srgbClr val="FF0000"/>
                </a:solidFill>
                <a:latin typeface="+mn-lt"/>
                <a:cs typeface="+mn-cs"/>
              </a:rPr>
              <a:t>  </a:t>
            </a:r>
            <a:r>
              <a:rPr lang="en-US" sz="5400" b="1">
                <a:solidFill>
                  <a:srgbClr val="FF0000"/>
                </a:solidFill>
                <a:latin typeface="+mn-lt"/>
                <a:cs typeface="Times New Roman" pitchFamily="18" charset="0"/>
              </a:rPr>
              <a:t>Trồng rừng ngập mặn</a:t>
            </a:r>
            <a:endParaRPr lang="vi-VN" sz="5400" b="1">
              <a:solidFill>
                <a:srgbClr val="FF0000"/>
              </a:solidFill>
              <a:latin typeface="+mn-lt"/>
              <a:cs typeface="Times New Roman" pitchFamily="18" charset="0"/>
            </a:endParaRPr>
          </a:p>
        </p:txBody>
      </p:sp>
      <p:sp>
        <p:nvSpPr>
          <p:cNvPr id="11" name="Text Box 21"/>
          <p:cNvSpPr txBox="1">
            <a:spLocks noChangeArrowheads="1"/>
          </p:cNvSpPr>
          <p:nvPr/>
        </p:nvSpPr>
        <p:spPr bwMode="auto">
          <a:xfrm>
            <a:off x="4495800" y="2362201"/>
            <a:ext cx="5715000" cy="523875"/>
          </a:xfrm>
          <a:prstGeom prst="rect">
            <a:avLst/>
          </a:prstGeom>
          <a:noFill/>
          <a:ln w="9525">
            <a:noFill/>
            <a:miter lim="800000"/>
            <a:headEnd/>
            <a:tailEnd/>
          </a:ln>
        </p:spPr>
        <p:txBody>
          <a:bodyPr>
            <a:spAutoFit/>
          </a:bodyPr>
          <a:lstStyle/>
          <a:p>
            <a:pPr>
              <a:defRPr/>
            </a:pPr>
            <a:r>
              <a:rPr lang="en-US" sz="2800" b="1" i="1">
                <a:solidFill>
                  <a:srgbClr val="0066FF"/>
                </a:solidFill>
                <a:latin typeface="+mn-lt"/>
                <a:cs typeface="Times New Roman" pitchFamily="18" charset="0"/>
              </a:rPr>
              <a:t>Theo Phan Nguyên Hồng</a:t>
            </a:r>
            <a:endParaRPr lang="vi-VN" sz="2800" b="1" i="1">
              <a:solidFill>
                <a:srgbClr val="0066FF"/>
              </a:solidFill>
              <a:latin typeface="+mn-lt"/>
              <a:cs typeface="Times New Roman" pitchFamily="18" charset="0"/>
            </a:endParaRPr>
          </a:p>
        </p:txBody>
      </p:sp>
      <p:sp>
        <p:nvSpPr>
          <p:cNvPr id="7" name="Text Box 21"/>
          <p:cNvSpPr txBox="1">
            <a:spLocks noChangeArrowheads="1"/>
          </p:cNvSpPr>
          <p:nvPr/>
        </p:nvSpPr>
        <p:spPr bwMode="auto">
          <a:xfrm>
            <a:off x="228600" y="3072348"/>
            <a:ext cx="11506200" cy="3785652"/>
          </a:xfrm>
          <a:prstGeom prst="rect">
            <a:avLst/>
          </a:prstGeom>
          <a:noFill/>
          <a:ln w="9525">
            <a:noFill/>
            <a:miter lim="800000"/>
            <a:headEnd/>
            <a:tailEnd/>
          </a:ln>
        </p:spPr>
        <p:txBody>
          <a:bodyPr wrap="square">
            <a:spAutoFit/>
          </a:bodyPr>
          <a:lstStyle/>
          <a:p>
            <a:pPr indent="-304800">
              <a:defRPr/>
            </a:pPr>
            <a:r>
              <a:rPr lang="en-US" sz="4400" b="1" i="1" dirty="0">
                <a:solidFill>
                  <a:srgbClr val="0000FF"/>
                </a:solidFill>
                <a:latin typeface="+mn-lt"/>
                <a:cs typeface="+mn-cs"/>
              </a:rPr>
              <a:t>      </a:t>
            </a:r>
            <a:r>
              <a:rPr lang="en-US" sz="4800" b="1" u="sng" dirty="0" err="1">
                <a:solidFill>
                  <a:srgbClr val="0000FF"/>
                </a:solidFill>
                <a:latin typeface="+mn-lt"/>
                <a:cs typeface="Times New Roman" pitchFamily="18" charset="0"/>
              </a:rPr>
              <a:t>Nội</a:t>
            </a:r>
            <a:r>
              <a:rPr lang="en-US" sz="4800" b="1" u="sng" dirty="0">
                <a:solidFill>
                  <a:srgbClr val="0000FF"/>
                </a:solidFill>
                <a:latin typeface="+mn-lt"/>
                <a:cs typeface="Times New Roman" pitchFamily="18" charset="0"/>
              </a:rPr>
              <a:t> dung</a:t>
            </a:r>
            <a:r>
              <a:rPr lang="en-US" sz="4800" b="1" dirty="0">
                <a:solidFill>
                  <a:srgbClr val="0000FF"/>
                </a:solidFill>
                <a:latin typeface="+mn-lt"/>
                <a:cs typeface="Times New Roman" pitchFamily="18" charset="0"/>
              </a:rPr>
              <a:t>: </a:t>
            </a:r>
          </a:p>
          <a:p>
            <a:pPr indent="-304800">
              <a:defRPr/>
            </a:pPr>
            <a:r>
              <a:rPr lang="en-US" sz="4800" b="1" dirty="0">
                <a:solidFill>
                  <a:srgbClr val="0000FF"/>
                </a:solidFill>
                <a:latin typeface="+mn-lt"/>
                <a:cs typeface="Times New Roman" pitchFamily="18" charset="0"/>
              </a:rPr>
              <a:t>     </a:t>
            </a:r>
            <a:r>
              <a:rPr lang="en-US" sz="4800" b="1" dirty="0" err="1">
                <a:solidFill>
                  <a:srgbClr val="0000FF"/>
                </a:solidFill>
                <a:latin typeface="+mn-lt"/>
                <a:cs typeface="Times New Roman" pitchFamily="18" charset="0"/>
              </a:rPr>
              <a:t>Nguyên</a:t>
            </a:r>
            <a:r>
              <a:rPr lang="en-US" sz="4800" b="1" dirty="0">
                <a:solidFill>
                  <a:srgbClr val="0000FF"/>
                </a:solidFill>
                <a:latin typeface="+mn-lt"/>
                <a:cs typeface="Times New Roman" pitchFamily="18" charset="0"/>
              </a:rPr>
              <a:t> </a:t>
            </a:r>
            <a:r>
              <a:rPr lang="en-US" sz="4800" b="1" dirty="0" err="1">
                <a:solidFill>
                  <a:srgbClr val="0000FF"/>
                </a:solidFill>
                <a:latin typeface="+mn-lt"/>
                <a:cs typeface="Times New Roman" pitchFamily="18" charset="0"/>
              </a:rPr>
              <a:t>nhân</a:t>
            </a:r>
            <a:r>
              <a:rPr lang="en-US" sz="4800" b="1" dirty="0">
                <a:solidFill>
                  <a:srgbClr val="0000FF"/>
                </a:solidFill>
                <a:latin typeface="+mn-lt"/>
                <a:cs typeface="Times New Roman" pitchFamily="18" charset="0"/>
              </a:rPr>
              <a:t> </a:t>
            </a:r>
            <a:r>
              <a:rPr lang="en-US" sz="4800" b="1" dirty="0" err="1">
                <a:solidFill>
                  <a:srgbClr val="0000FF"/>
                </a:solidFill>
                <a:latin typeface="+mn-lt"/>
                <a:cs typeface="Times New Roman" pitchFamily="18" charset="0"/>
              </a:rPr>
              <a:t>khiến</a:t>
            </a:r>
            <a:r>
              <a:rPr lang="en-US" sz="4800" b="1" dirty="0">
                <a:solidFill>
                  <a:srgbClr val="0000FF"/>
                </a:solidFill>
                <a:latin typeface="+mn-lt"/>
                <a:cs typeface="Times New Roman" pitchFamily="18" charset="0"/>
              </a:rPr>
              <a:t> </a:t>
            </a:r>
            <a:r>
              <a:rPr lang="en-US" sz="4800" b="1" dirty="0" err="1">
                <a:solidFill>
                  <a:srgbClr val="0000FF"/>
                </a:solidFill>
                <a:latin typeface="+mn-lt"/>
                <a:cs typeface="Times New Roman" pitchFamily="18" charset="0"/>
              </a:rPr>
              <a:t>rừng</a:t>
            </a:r>
            <a:r>
              <a:rPr lang="en-US" sz="4800" b="1" dirty="0">
                <a:solidFill>
                  <a:srgbClr val="0000FF"/>
                </a:solidFill>
                <a:latin typeface="+mn-lt"/>
                <a:cs typeface="Times New Roman" pitchFamily="18" charset="0"/>
              </a:rPr>
              <a:t> </a:t>
            </a:r>
            <a:r>
              <a:rPr lang="en-US" sz="4800" b="1" dirty="0" err="1">
                <a:solidFill>
                  <a:srgbClr val="0000FF"/>
                </a:solidFill>
                <a:latin typeface="+mn-lt"/>
                <a:cs typeface="Times New Roman" pitchFamily="18" charset="0"/>
              </a:rPr>
              <a:t>ngập</a:t>
            </a:r>
            <a:r>
              <a:rPr lang="en-US" sz="4800" b="1" dirty="0">
                <a:solidFill>
                  <a:srgbClr val="0000FF"/>
                </a:solidFill>
                <a:latin typeface="+mn-lt"/>
                <a:cs typeface="Times New Roman" pitchFamily="18" charset="0"/>
              </a:rPr>
              <a:t> </a:t>
            </a:r>
            <a:r>
              <a:rPr lang="en-US" sz="4800" b="1" dirty="0" err="1">
                <a:solidFill>
                  <a:srgbClr val="0000FF"/>
                </a:solidFill>
                <a:latin typeface="+mn-lt"/>
                <a:cs typeface="Times New Roman" pitchFamily="18" charset="0"/>
              </a:rPr>
              <a:t>mặn</a:t>
            </a:r>
            <a:r>
              <a:rPr lang="en-US" sz="4800" b="1" dirty="0">
                <a:solidFill>
                  <a:srgbClr val="0000FF"/>
                </a:solidFill>
                <a:latin typeface="+mn-lt"/>
                <a:cs typeface="Times New Roman" pitchFamily="18" charset="0"/>
              </a:rPr>
              <a:t> </a:t>
            </a:r>
            <a:r>
              <a:rPr lang="en-US" sz="4800" b="1" dirty="0" err="1">
                <a:solidFill>
                  <a:srgbClr val="0000FF"/>
                </a:solidFill>
                <a:latin typeface="+mn-lt"/>
                <a:cs typeface="Times New Roman" pitchFamily="18" charset="0"/>
              </a:rPr>
              <a:t>bị</a:t>
            </a:r>
            <a:r>
              <a:rPr lang="en-US" sz="4800" b="1" dirty="0">
                <a:solidFill>
                  <a:srgbClr val="0000FF"/>
                </a:solidFill>
                <a:latin typeface="+mn-lt"/>
                <a:cs typeface="Times New Roman" pitchFamily="18" charset="0"/>
              </a:rPr>
              <a:t> </a:t>
            </a:r>
            <a:r>
              <a:rPr lang="en-US" sz="4800" b="1" dirty="0" err="1">
                <a:solidFill>
                  <a:srgbClr val="0000FF"/>
                </a:solidFill>
                <a:latin typeface="+mn-lt"/>
                <a:cs typeface="Times New Roman" pitchFamily="18" charset="0"/>
              </a:rPr>
              <a:t>tàn</a:t>
            </a:r>
            <a:r>
              <a:rPr lang="en-US" sz="4800" b="1" dirty="0">
                <a:solidFill>
                  <a:srgbClr val="0000FF"/>
                </a:solidFill>
                <a:latin typeface="+mn-lt"/>
                <a:cs typeface="Times New Roman" pitchFamily="18" charset="0"/>
              </a:rPr>
              <a:t> </a:t>
            </a:r>
            <a:r>
              <a:rPr lang="en-US" sz="4800" b="1" dirty="0" err="1">
                <a:solidFill>
                  <a:srgbClr val="0000FF"/>
                </a:solidFill>
                <a:latin typeface="+mn-lt"/>
                <a:cs typeface="Times New Roman" pitchFamily="18" charset="0"/>
              </a:rPr>
              <a:t>phá</a:t>
            </a:r>
            <a:r>
              <a:rPr lang="en-US" sz="4800" b="1" dirty="0">
                <a:solidFill>
                  <a:srgbClr val="0000FF"/>
                </a:solidFill>
                <a:latin typeface="+mn-lt"/>
                <a:cs typeface="Times New Roman" pitchFamily="18" charset="0"/>
              </a:rPr>
              <a:t>; </a:t>
            </a:r>
            <a:r>
              <a:rPr lang="en-US" sz="4800" b="1" dirty="0" err="1">
                <a:solidFill>
                  <a:srgbClr val="0000FF"/>
                </a:solidFill>
                <a:latin typeface="+mn-lt"/>
                <a:cs typeface="Times New Roman" pitchFamily="18" charset="0"/>
              </a:rPr>
              <a:t>thành</a:t>
            </a:r>
            <a:r>
              <a:rPr lang="en-US" sz="4800" b="1" dirty="0">
                <a:solidFill>
                  <a:srgbClr val="0000FF"/>
                </a:solidFill>
                <a:latin typeface="+mn-lt"/>
                <a:cs typeface="Times New Roman" pitchFamily="18" charset="0"/>
              </a:rPr>
              <a:t> </a:t>
            </a:r>
            <a:r>
              <a:rPr lang="en-US" sz="4800" b="1" dirty="0" err="1">
                <a:solidFill>
                  <a:srgbClr val="0000FF"/>
                </a:solidFill>
                <a:latin typeface="+mn-lt"/>
                <a:cs typeface="Times New Roman" pitchFamily="18" charset="0"/>
              </a:rPr>
              <a:t>tích</a:t>
            </a:r>
            <a:r>
              <a:rPr lang="en-US" sz="4800" b="1" dirty="0">
                <a:solidFill>
                  <a:srgbClr val="0000FF"/>
                </a:solidFill>
                <a:latin typeface="+mn-lt"/>
                <a:cs typeface="Times New Roman" pitchFamily="18" charset="0"/>
              </a:rPr>
              <a:t> </a:t>
            </a:r>
            <a:r>
              <a:rPr lang="en-US" sz="4800" b="1" dirty="0" err="1">
                <a:solidFill>
                  <a:srgbClr val="0000FF"/>
                </a:solidFill>
                <a:latin typeface="+mn-lt"/>
                <a:cs typeface="Times New Roman" pitchFamily="18" charset="0"/>
              </a:rPr>
              <a:t>khôi</a:t>
            </a:r>
            <a:r>
              <a:rPr lang="en-US" sz="4800" b="1" dirty="0">
                <a:solidFill>
                  <a:srgbClr val="0000FF"/>
                </a:solidFill>
                <a:latin typeface="+mn-lt"/>
                <a:cs typeface="Times New Roman" pitchFamily="18" charset="0"/>
              </a:rPr>
              <a:t> </a:t>
            </a:r>
            <a:r>
              <a:rPr lang="en-US" sz="4800" b="1" dirty="0" err="1">
                <a:solidFill>
                  <a:srgbClr val="0000FF"/>
                </a:solidFill>
                <a:latin typeface="+mn-lt"/>
                <a:cs typeface="Times New Roman" pitchFamily="18" charset="0"/>
              </a:rPr>
              <a:t>phục</a:t>
            </a:r>
            <a:r>
              <a:rPr lang="en-US" sz="4800" b="1" dirty="0">
                <a:solidFill>
                  <a:srgbClr val="0000FF"/>
                </a:solidFill>
                <a:latin typeface="+mn-lt"/>
                <a:cs typeface="Times New Roman" pitchFamily="18" charset="0"/>
              </a:rPr>
              <a:t> </a:t>
            </a:r>
            <a:r>
              <a:rPr lang="en-US" sz="4800" b="1" dirty="0" err="1">
                <a:solidFill>
                  <a:srgbClr val="0000FF"/>
                </a:solidFill>
                <a:latin typeface="+mn-lt"/>
                <a:cs typeface="Times New Roman" pitchFamily="18" charset="0"/>
              </a:rPr>
              <a:t>rừng</a:t>
            </a:r>
            <a:r>
              <a:rPr lang="en-US" sz="4800" b="1" dirty="0">
                <a:solidFill>
                  <a:srgbClr val="0000FF"/>
                </a:solidFill>
                <a:latin typeface="+mn-lt"/>
                <a:cs typeface="Times New Roman" pitchFamily="18" charset="0"/>
              </a:rPr>
              <a:t> </a:t>
            </a:r>
            <a:r>
              <a:rPr lang="en-US" sz="4800" b="1" dirty="0" err="1">
                <a:solidFill>
                  <a:srgbClr val="0000FF"/>
                </a:solidFill>
                <a:latin typeface="+mn-lt"/>
                <a:cs typeface="Times New Roman" pitchFamily="18" charset="0"/>
              </a:rPr>
              <a:t>ngập</a:t>
            </a:r>
            <a:r>
              <a:rPr lang="en-US" sz="4800" b="1" dirty="0">
                <a:solidFill>
                  <a:srgbClr val="0000FF"/>
                </a:solidFill>
                <a:latin typeface="+mn-lt"/>
                <a:cs typeface="Times New Roman" pitchFamily="18" charset="0"/>
              </a:rPr>
              <a:t> </a:t>
            </a:r>
            <a:r>
              <a:rPr lang="en-US" sz="4800" b="1" dirty="0" err="1">
                <a:solidFill>
                  <a:srgbClr val="0000FF"/>
                </a:solidFill>
                <a:latin typeface="+mn-lt"/>
                <a:cs typeface="Times New Roman" pitchFamily="18" charset="0"/>
              </a:rPr>
              <a:t>mặn</a:t>
            </a:r>
            <a:r>
              <a:rPr lang="en-US" sz="4800" b="1" dirty="0">
                <a:solidFill>
                  <a:srgbClr val="0000FF"/>
                </a:solidFill>
                <a:latin typeface="+mn-lt"/>
                <a:cs typeface="Times New Roman" pitchFamily="18" charset="0"/>
              </a:rPr>
              <a:t>; </a:t>
            </a:r>
            <a:r>
              <a:rPr lang="en-US" sz="4800" b="1" dirty="0" err="1">
                <a:solidFill>
                  <a:srgbClr val="0000FF"/>
                </a:solidFill>
                <a:latin typeface="+mn-lt"/>
                <a:cs typeface="Times New Roman" pitchFamily="18" charset="0"/>
              </a:rPr>
              <a:t>tác</a:t>
            </a:r>
            <a:r>
              <a:rPr lang="en-US" sz="4800" b="1" dirty="0">
                <a:solidFill>
                  <a:srgbClr val="0000FF"/>
                </a:solidFill>
                <a:latin typeface="+mn-lt"/>
                <a:cs typeface="Times New Roman" pitchFamily="18" charset="0"/>
              </a:rPr>
              <a:t> </a:t>
            </a:r>
            <a:r>
              <a:rPr lang="en-US" sz="4800" b="1" dirty="0" err="1">
                <a:solidFill>
                  <a:srgbClr val="0000FF"/>
                </a:solidFill>
                <a:latin typeface="+mn-lt"/>
                <a:cs typeface="Times New Roman" pitchFamily="18" charset="0"/>
              </a:rPr>
              <a:t>dụng</a:t>
            </a:r>
            <a:r>
              <a:rPr lang="en-US" sz="4800" b="1" dirty="0">
                <a:solidFill>
                  <a:srgbClr val="0000FF"/>
                </a:solidFill>
                <a:latin typeface="+mn-lt"/>
                <a:cs typeface="Times New Roman" pitchFamily="18" charset="0"/>
              </a:rPr>
              <a:t> </a:t>
            </a:r>
            <a:r>
              <a:rPr lang="en-US" sz="4800" b="1" dirty="0" err="1">
                <a:solidFill>
                  <a:srgbClr val="0000FF"/>
                </a:solidFill>
                <a:latin typeface="+mn-lt"/>
                <a:cs typeface="Times New Roman" pitchFamily="18" charset="0"/>
              </a:rPr>
              <a:t>của</a:t>
            </a:r>
            <a:r>
              <a:rPr lang="en-US" sz="4800" b="1" dirty="0">
                <a:solidFill>
                  <a:srgbClr val="0000FF"/>
                </a:solidFill>
                <a:latin typeface="+mn-lt"/>
                <a:cs typeface="Times New Roman" pitchFamily="18" charset="0"/>
              </a:rPr>
              <a:t> </a:t>
            </a:r>
            <a:r>
              <a:rPr lang="en-US" sz="4800" b="1" dirty="0" err="1">
                <a:solidFill>
                  <a:srgbClr val="0000FF"/>
                </a:solidFill>
                <a:latin typeface="+mn-lt"/>
                <a:cs typeface="Times New Roman" pitchFamily="18" charset="0"/>
              </a:rPr>
              <a:t>rừng</a:t>
            </a:r>
            <a:r>
              <a:rPr lang="en-US" sz="4800" b="1" dirty="0">
                <a:solidFill>
                  <a:srgbClr val="0000FF"/>
                </a:solidFill>
                <a:latin typeface="+mn-lt"/>
                <a:cs typeface="Times New Roman" pitchFamily="18" charset="0"/>
              </a:rPr>
              <a:t> </a:t>
            </a:r>
            <a:r>
              <a:rPr lang="en-US" sz="4800" b="1" dirty="0" err="1">
                <a:solidFill>
                  <a:srgbClr val="0000FF"/>
                </a:solidFill>
                <a:latin typeface="+mn-lt"/>
                <a:cs typeface="Times New Roman" pitchFamily="18" charset="0"/>
              </a:rPr>
              <a:t>ngập</a:t>
            </a:r>
            <a:r>
              <a:rPr lang="en-US" sz="4800" b="1" dirty="0">
                <a:solidFill>
                  <a:srgbClr val="0000FF"/>
                </a:solidFill>
                <a:latin typeface="+mn-lt"/>
                <a:cs typeface="Times New Roman" pitchFamily="18" charset="0"/>
              </a:rPr>
              <a:t> </a:t>
            </a:r>
            <a:r>
              <a:rPr lang="en-US" sz="4800" b="1" dirty="0" err="1">
                <a:solidFill>
                  <a:srgbClr val="0000FF"/>
                </a:solidFill>
                <a:latin typeface="+mn-lt"/>
                <a:cs typeface="Times New Roman" pitchFamily="18" charset="0"/>
              </a:rPr>
              <a:t>mặn</a:t>
            </a:r>
            <a:r>
              <a:rPr lang="en-US" sz="4800" b="1" dirty="0">
                <a:solidFill>
                  <a:srgbClr val="0000FF"/>
                </a:solidFill>
                <a:latin typeface="+mn-lt"/>
                <a:cs typeface="Times New Roman" pitchFamily="18" charset="0"/>
              </a:rPr>
              <a:t> </a:t>
            </a:r>
            <a:r>
              <a:rPr lang="en-US" sz="4800" b="1" dirty="0" err="1">
                <a:solidFill>
                  <a:srgbClr val="0000FF"/>
                </a:solidFill>
                <a:latin typeface="+mn-lt"/>
                <a:cs typeface="Times New Roman" pitchFamily="18" charset="0"/>
              </a:rPr>
              <a:t>khi</a:t>
            </a:r>
            <a:r>
              <a:rPr lang="en-US" sz="4800" b="1" dirty="0">
                <a:solidFill>
                  <a:srgbClr val="0000FF"/>
                </a:solidFill>
                <a:latin typeface="+mn-lt"/>
                <a:cs typeface="Times New Roman" pitchFamily="18" charset="0"/>
              </a:rPr>
              <a:t> </a:t>
            </a:r>
            <a:r>
              <a:rPr lang="en-US" sz="4800" b="1" dirty="0" err="1">
                <a:solidFill>
                  <a:srgbClr val="0000FF"/>
                </a:solidFill>
                <a:latin typeface="+mn-lt"/>
                <a:cs typeface="Times New Roman" pitchFamily="18" charset="0"/>
              </a:rPr>
              <a:t>được</a:t>
            </a:r>
            <a:r>
              <a:rPr lang="en-US" sz="4800" b="1" dirty="0">
                <a:solidFill>
                  <a:srgbClr val="0000FF"/>
                </a:solidFill>
                <a:latin typeface="+mn-lt"/>
                <a:cs typeface="Times New Roman" pitchFamily="18" charset="0"/>
              </a:rPr>
              <a:t> </a:t>
            </a:r>
            <a:r>
              <a:rPr lang="en-US" sz="4800" b="1" dirty="0" err="1">
                <a:solidFill>
                  <a:srgbClr val="0000FF"/>
                </a:solidFill>
                <a:latin typeface="+mn-lt"/>
                <a:cs typeface="Times New Roman" pitchFamily="18" charset="0"/>
              </a:rPr>
              <a:t>phục</a:t>
            </a:r>
            <a:r>
              <a:rPr lang="en-US" sz="4800" b="1" dirty="0">
                <a:solidFill>
                  <a:srgbClr val="0000FF"/>
                </a:solidFill>
                <a:latin typeface="+mn-lt"/>
                <a:cs typeface="Times New Roman" pitchFamily="18" charset="0"/>
              </a:rPr>
              <a:t> </a:t>
            </a:r>
            <a:r>
              <a:rPr lang="en-US" sz="4800" b="1" dirty="0" err="1">
                <a:solidFill>
                  <a:srgbClr val="0000FF"/>
                </a:solidFill>
                <a:latin typeface="+mn-lt"/>
                <a:cs typeface="Times New Roman" pitchFamily="18" charset="0"/>
              </a:rPr>
              <a:t>hồi</a:t>
            </a:r>
            <a:r>
              <a:rPr lang="en-US" sz="4800" b="1" dirty="0">
                <a:solidFill>
                  <a:srgbClr val="0000FF"/>
                </a:solidFill>
                <a:latin typeface="+mn-lt"/>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10" descr="b3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495800"/>
            <a:ext cx="1447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10" descr="b3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
            <a:ext cx="1447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10" descr="b3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067800" y="0"/>
            <a:ext cx="1447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0" descr="b3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148763" y="4724400"/>
            <a:ext cx="1447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5"/>
          <p:cNvSpPr txBox="1">
            <a:spLocks noChangeArrowheads="1"/>
          </p:cNvSpPr>
          <p:nvPr/>
        </p:nvSpPr>
        <p:spPr bwMode="auto">
          <a:xfrm>
            <a:off x="2095500" y="3200400"/>
            <a:ext cx="7962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eaLnBrk="1" hangingPunct="1"/>
            <a:r>
              <a:rPr lang="en-US" sz="7200">
                <a:solidFill>
                  <a:srgbClr val="00B0F0"/>
                </a:solidFill>
                <a:latin typeface="Times New Roman" panose="02020603050405020304" pitchFamily="18" charset="0"/>
                <a:cs typeface="Times New Roman" panose="02020603050405020304" pitchFamily="18" charset="0"/>
              </a:rPr>
              <a:t>CHÀO TẠM BIỆT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_Văn_Bản 1"/>
          <p:cNvSpPr txBox="1"/>
          <p:nvPr/>
        </p:nvSpPr>
        <p:spPr>
          <a:xfrm>
            <a:off x="187286" y="0"/>
            <a:ext cx="11373326" cy="1569660"/>
          </a:xfrm>
          <a:prstGeom prst="rect">
            <a:avLst/>
          </a:prstGeom>
          <a:noFill/>
        </p:spPr>
        <p:txBody>
          <a:bodyPr>
            <a:spAutoFit/>
          </a:bodyPr>
          <a:lstStyle/>
          <a:p>
            <a:pPr algn="ctr" eaLnBrk="1" hangingPunct="1">
              <a:defRPr/>
            </a:pPr>
            <a:r>
              <a:rPr lang="en-US" sz="4800" b="1" dirty="0" err="1">
                <a:solidFill>
                  <a:schemeClr val="tx2">
                    <a:lumMod val="25000"/>
                  </a:schemeClr>
                </a:solidFill>
                <a:latin typeface="Times New Roman" panose="02020603050405020304" pitchFamily="18" charset="0"/>
                <a:cs typeface="Times New Roman" panose="02020603050405020304" pitchFamily="18" charset="0"/>
              </a:rPr>
              <a:t>Thứ</a:t>
            </a:r>
            <a:r>
              <a:rPr lang="en-US" sz="4800" b="1" dirty="0">
                <a:solidFill>
                  <a:schemeClr val="tx2">
                    <a:lumMod val="25000"/>
                  </a:schemeClr>
                </a:solidFill>
                <a:latin typeface="Times New Roman" panose="02020603050405020304" pitchFamily="18" charset="0"/>
                <a:cs typeface="Times New Roman" panose="02020603050405020304" pitchFamily="18" charset="0"/>
              </a:rPr>
              <a:t> </a:t>
            </a:r>
            <a:r>
              <a:rPr lang="en-US" sz="4800" b="1" dirty="0" err="1">
                <a:solidFill>
                  <a:schemeClr val="tx2">
                    <a:lumMod val="25000"/>
                  </a:schemeClr>
                </a:solidFill>
                <a:latin typeface="Times New Roman" panose="02020603050405020304" pitchFamily="18" charset="0"/>
                <a:cs typeface="Times New Roman" panose="02020603050405020304" pitchFamily="18" charset="0"/>
              </a:rPr>
              <a:t>tư</a:t>
            </a:r>
            <a:r>
              <a:rPr lang="en-US" sz="4800" b="1" dirty="0">
                <a:solidFill>
                  <a:schemeClr val="tx2">
                    <a:lumMod val="25000"/>
                  </a:schemeClr>
                </a:solidFill>
                <a:latin typeface="Times New Roman" panose="02020603050405020304" pitchFamily="18" charset="0"/>
                <a:cs typeface="Times New Roman" panose="02020603050405020304" pitchFamily="18" charset="0"/>
              </a:rPr>
              <a:t> </a:t>
            </a:r>
            <a:r>
              <a:rPr lang="en-US" sz="4800" b="1" dirty="0" err="1">
                <a:solidFill>
                  <a:schemeClr val="tx2">
                    <a:lumMod val="25000"/>
                  </a:schemeClr>
                </a:solidFill>
                <a:latin typeface="Times New Roman" panose="02020603050405020304" pitchFamily="18" charset="0"/>
                <a:cs typeface="Times New Roman" panose="02020603050405020304" pitchFamily="18" charset="0"/>
              </a:rPr>
              <a:t>ngày</a:t>
            </a:r>
            <a:r>
              <a:rPr lang="en-US" sz="4800" b="1" dirty="0">
                <a:solidFill>
                  <a:schemeClr val="tx2">
                    <a:lumMod val="25000"/>
                  </a:schemeClr>
                </a:solidFill>
                <a:latin typeface="Times New Roman" panose="02020603050405020304" pitchFamily="18" charset="0"/>
                <a:cs typeface="Times New Roman" panose="02020603050405020304" pitchFamily="18" charset="0"/>
              </a:rPr>
              <a:t> 02 </a:t>
            </a:r>
            <a:r>
              <a:rPr lang="en-US" sz="4800" b="1" dirty="0" err="1">
                <a:solidFill>
                  <a:schemeClr val="tx2">
                    <a:lumMod val="25000"/>
                  </a:schemeClr>
                </a:solidFill>
                <a:latin typeface="Times New Roman" panose="02020603050405020304" pitchFamily="18" charset="0"/>
                <a:cs typeface="Times New Roman" panose="02020603050405020304" pitchFamily="18" charset="0"/>
              </a:rPr>
              <a:t>tháng</a:t>
            </a:r>
            <a:r>
              <a:rPr lang="en-US" sz="4800" b="1" dirty="0">
                <a:solidFill>
                  <a:schemeClr val="tx2">
                    <a:lumMod val="25000"/>
                  </a:schemeClr>
                </a:solidFill>
                <a:latin typeface="Times New Roman" panose="02020603050405020304" pitchFamily="18" charset="0"/>
                <a:cs typeface="Times New Roman" panose="02020603050405020304" pitchFamily="18" charset="0"/>
              </a:rPr>
              <a:t> 12  </a:t>
            </a:r>
            <a:r>
              <a:rPr lang="en-US" sz="4800" b="1" dirty="0" err="1">
                <a:solidFill>
                  <a:schemeClr val="tx2">
                    <a:lumMod val="25000"/>
                  </a:schemeClr>
                </a:solidFill>
                <a:latin typeface="Times New Roman" panose="02020603050405020304" pitchFamily="18" charset="0"/>
                <a:cs typeface="Times New Roman" panose="02020603050405020304" pitchFamily="18" charset="0"/>
              </a:rPr>
              <a:t>năm</a:t>
            </a:r>
            <a:r>
              <a:rPr lang="en-US" sz="4800" b="1" dirty="0">
                <a:solidFill>
                  <a:schemeClr val="tx2">
                    <a:lumMod val="25000"/>
                  </a:schemeClr>
                </a:solidFill>
                <a:latin typeface="Times New Roman" panose="02020603050405020304" pitchFamily="18" charset="0"/>
                <a:cs typeface="Times New Roman" panose="02020603050405020304" pitchFamily="18" charset="0"/>
              </a:rPr>
              <a:t> 2020</a:t>
            </a:r>
          </a:p>
          <a:p>
            <a:pPr algn="ctr" eaLnBrk="1" hangingPunct="1">
              <a:defRPr/>
            </a:pPr>
            <a:r>
              <a:rPr lang="en-US" sz="4800" b="1" dirty="0" err="1">
                <a:solidFill>
                  <a:schemeClr val="tx2">
                    <a:lumMod val="25000"/>
                  </a:schemeClr>
                </a:solidFill>
                <a:latin typeface="Times New Roman" panose="02020603050405020304" pitchFamily="18" charset="0"/>
                <a:cs typeface="Times New Roman" panose="02020603050405020304" pitchFamily="18" charset="0"/>
              </a:rPr>
              <a:t>Tập</a:t>
            </a:r>
            <a:r>
              <a:rPr lang="en-US" sz="4800" b="1" dirty="0">
                <a:solidFill>
                  <a:schemeClr val="tx2">
                    <a:lumMod val="25000"/>
                  </a:schemeClr>
                </a:solidFill>
                <a:latin typeface="Times New Roman" panose="02020603050405020304" pitchFamily="18" charset="0"/>
                <a:cs typeface="Times New Roman" panose="02020603050405020304" pitchFamily="18" charset="0"/>
              </a:rPr>
              <a:t> </a:t>
            </a:r>
            <a:r>
              <a:rPr lang="en-US" sz="4800" b="1" dirty="0" err="1">
                <a:solidFill>
                  <a:schemeClr val="tx2">
                    <a:lumMod val="25000"/>
                  </a:schemeClr>
                </a:solidFill>
                <a:latin typeface="Times New Roman" panose="02020603050405020304" pitchFamily="18" charset="0"/>
                <a:cs typeface="Times New Roman" panose="02020603050405020304" pitchFamily="18" charset="0"/>
              </a:rPr>
              <a:t>đọc</a:t>
            </a:r>
            <a:endParaRPr lang="en-US" sz="4800" b="1" dirty="0">
              <a:solidFill>
                <a:schemeClr val="tx2">
                  <a:lumMod val="25000"/>
                </a:schemeClr>
              </a:solidFill>
              <a:latin typeface="Times New Roman" panose="02020603050405020304" pitchFamily="18" charset="0"/>
              <a:cs typeface="Times New Roman" panose="02020603050405020304" pitchFamily="18" charset="0"/>
            </a:endParaRPr>
          </a:p>
        </p:txBody>
      </p:sp>
      <p:cxnSp>
        <p:nvCxnSpPr>
          <p:cNvPr id="7" name="Đường kết nối thẳng 6"/>
          <p:cNvCxnSpPr/>
          <p:nvPr/>
        </p:nvCxnSpPr>
        <p:spPr>
          <a:xfrm>
            <a:off x="4830724" y="1543943"/>
            <a:ext cx="2194560" cy="154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Hộp_Văn_Bản 2"/>
          <p:cNvSpPr txBox="1">
            <a:spLocks noChangeArrowheads="1"/>
          </p:cNvSpPr>
          <p:nvPr/>
        </p:nvSpPr>
        <p:spPr bwMode="auto">
          <a:xfrm>
            <a:off x="63145" y="1684513"/>
            <a:ext cx="11729718" cy="1404921"/>
          </a:xfrm>
          <a:prstGeom prst="rect">
            <a:avLst/>
          </a:prstGeom>
          <a:noFill/>
          <a:ln w="9525">
            <a:noFill/>
            <a:miter lim="800000"/>
            <a:headEnd/>
            <a:tailEnd/>
          </a:ln>
        </p:spPr>
        <p:txBody>
          <a:bodyPr lIns="104760" tIns="52380" rIns="104760" bIns="52380">
            <a:spAutoFit/>
          </a:bodyPr>
          <a:lstStyle/>
          <a:p>
            <a:pPr algn="ctr"/>
            <a:r>
              <a:rPr lang="en-US" sz="6842" b="1">
                <a:solidFill>
                  <a:srgbClr val="FF0000"/>
                </a:solidFill>
                <a:latin typeface="Times New Roman" panose="02020603050405020304" pitchFamily="18" charset="0"/>
                <a:cs typeface="Times New Roman" panose="02020603050405020304" pitchFamily="18" charset="0"/>
              </a:rPr>
              <a:t>Trồng rừng ngập mặn</a:t>
            </a:r>
          </a:p>
          <a:p>
            <a:pPr algn="ctr"/>
            <a:endParaRPr lang="en-US">
              <a:latin typeface="Times New Roman" pitchFamily="18" charset="0"/>
              <a:cs typeface="Times New Roman" pitchFamily="18" charset="0"/>
            </a:endParaRPr>
          </a:p>
        </p:txBody>
      </p:sp>
      <p:sp>
        <p:nvSpPr>
          <p:cNvPr id="10" name="Text Box 21"/>
          <p:cNvSpPr txBox="1">
            <a:spLocks noChangeArrowheads="1"/>
          </p:cNvSpPr>
          <p:nvPr/>
        </p:nvSpPr>
        <p:spPr bwMode="auto">
          <a:xfrm>
            <a:off x="4953000" y="2990687"/>
            <a:ext cx="5715000" cy="523875"/>
          </a:xfrm>
          <a:prstGeom prst="rect">
            <a:avLst/>
          </a:prstGeom>
          <a:noFill/>
          <a:ln w="9525">
            <a:noFill/>
            <a:miter lim="800000"/>
            <a:headEnd/>
            <a:tailEnd/>
          </a:ln>
        </p:spPr>
        <p:txBody>
          <a:bodyPr>
            <a:spAutoFit/>
          </a:bodyPr>
          <a:lstStyle/>
          <a:p>
            <a:pPr>
              <a:defRPr/>
            </a:pPr>
            <a:r>
              <a:rPr lang="en-US" sz="2800" b="1" i="1" dirty="0">
                <a:solidFill>
                  <a:srgbClr val="0066FF"/>
                </a:solidFill>
                <a:latin typeface="+mn-lt"/>
                <a:cs typeface="Times New Roman" pitchFamily="18" charset="0"/>
              </a:rPr>
              <a:t>Theo Phan </a:t>
            </a:r>
            <a:r>
              <a:rPr lang="en-US" sz="2800" b="1" i="1" dirty="0" err="1">
                <a:solidFill>
                  <a:srgbClr val="0066FF"/>
                </a:solidFill>
                <a:latin typeface="+mn-lt"/>
                <a:cs typeface="Times New Roman" pitchFamily="18" charset="0"/>
              </a:rPr>
              <a:t>Nguyên</a:t>
            </a:r>
            <a:r>
              <a:rPr lang="en-US" sz="2800" b="1" i="1" dirty="0">
                <a:solidFill>
                  <a:srgbClr val="0066FF"/>
                </a:solidFill>
                <a:latin typeface="+mn-lt"/>
                <a:cs typeface="Times New Roman" pitchFamily="18" charset="0"/>
              </a:rPr>
              <a:t> </a:t>
            </a:r>
            <a:r>
              <a:rPr lang="en-US" sz="2800" b="1" i="1" dirty="0" err="1">
                <a:solidFill>
                  <a:srgbClr val="0066FF"/>
                </a:solidFill>
                <a:latin typeface="+mn-lt"/>
                <a:cs typeface="Times New Roman" pitchFamily="18" charset="0"/>
              </a:rPr>
              <a:t>Hồng</a:t>
            </a:r>
            <a:endParaRPr lang="vi-VN" sz="2800" b="1" i="1" dirty="0">
              <a:solidFill>
                <a:srgbClr val="0066FF"/>
              </a:solidFill>
              <a:latin typeface="+mn-lt"/>
              <a:cs typeface="Times New Roman" pitchFamily="18" charset="0"/>
            </a:endParaRPr>
          </a:p>
        </p:txBody>
      </p:sp>
    </p:spTree>
    <p:extLst>
      <p:ext uri="{BB962C8B-B14F-4D97-AF65-F5344CB8AC3E}">
        <p14:creationId xmlns:p14="http://schemas.microsoft.com/office/powerpoint/2010/main" val="2386570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Text Box 21"/>
          <p:cNvSpPr txBox="1">
            <a:spLocks noChangeArrowheads="1"/>
          </p:cNvSpPr>
          <p:nvPr/>
        </p:nvSpPr>
        <p:spPr bwMode="auto">
          <a:xfrm>
            <a:off x="342900" y="1773376"/>
            <a:ext cx="11239500" cy="4247317"/>
          </a:xfrm>
          <a:prstGeom prst="rect">
            <a:avLst/>
          </a:prstGeom>
          <a:noFill/>
          <a:ln w="9525">
            <a:noFill/>
            <a:miter lim="800000"/>
            <a:headEnd/>
            <a:tailEnd/>
          </a:ln>
        </p:spPr>
        <p:txBody>
          <a:bodyPr wrap="square">
            <a:spAutoFit/>
          </a:bodyPr>
          <a:lstStyle/>
          <a:p>
            <a:pPr marL="304800" indent="-304800">
              <a:defRPr/>
            </a:pPr>
            <a:r>
              <a:rPr lang="en-US" sz="5400" b="1" i="1">
                <a:solidFill>
                  <a:srgbClr val="0066FF"/>
                </a:solidFill>
              </a:rPr>
              <a:t>    </a:t>
            </a:r>
            <a:r>
              <a:rPr lang="en-US" sz="5400" b="1">
                <a:solidFill>
                  <a:srgbClr val="0066FF"/>
                </a:solidFill>
              </a:rPr>
              <a:t>Chia đoạn:  3 đoạn</a:t>
            </a:r>
          </a:p>
          <a:p>
            <a:pPr marL="304800" indent="-304800">
              <a:defRPr/>
            </a:pPr>
            <a:r>
              <a:rPr lang="en-US" sz="5400" b="1">
                <a:solidFill>
                  <a:srgbClr val="0066FF"/>
                </a:solidFill>
              </a:rPr>
              <a:t>- Đoạn 1 : Từ đầu…sóng lớn</a:t>
            </a:r>
          </a:p>
          <a:p>
            <a:pPr marL="304800" indent="-304800">
              <a:defRPr/>
            </a:pPr>
            <a:r>
              <a:rPr lang="en-US" sz="5400" b="1">
                <a:solidFill>
                  <a:srgbClr val="0066FF"/>
                </a:solidFill>
              </a:rPr>
              <a:t>- Đoạn 2: tiếp theo..Cồn Mờ (Nam  Định)</a:t>
            </a:r>
          </a:p>
          <a:p>
            <a:pPr marL="304800" indent="-304800">
              <a:defRPr/>
            </a:pPr>
            <a:r>
              <a:rPr lang="en-US" sz="5400" b="1">
                <a:solidFill>
                  <a:srgbClr val="0066FF"/>
                </a:solidFill>
              </a:rPr>
              <a:t>- Đoạn 3 :  phần còn lại</a:t>
            </a:r>
          </a:p>
        </p:txBody>
      </p:sp>
      <p:sp>
        <p:nvSpPr>
          <p:cNvPr id="16391" name="Text Box 10"/>
          <p:cNvSpPr txBox="1">
            <a:spLocks noChangeArrowheads="1"/>
          </p:cNvSpPr>
          <p:nvPr/>
        </p:nvSpPr>
        <p:spPr bwMode="auto">
          <a:xfrm>
            <a:off x="1905000" y="677864"/>
            <a:ext cx="1905000" cy="923330"/>
          </a:xfrm>
          <a:prstGeom prst="rect">
            <a:avLst/>
          </a:prstGeom>
          <a:noFill/>
          <a:ln w="9525">
            <a:noFill/>
            <a:miter lim="800000"/>
            <a:headEnd/>
            <a:tailEnd/>
          </a:ln>
        </p:spPr>
        <p:txBody>
          <a:bodyPr>
            <a:spAutoFit/>
          </a:bodyPr>
          <a:lstStyle/>
          <a:p>
            <a:pPr>
              <a:spcBef>
                <a:spcPct val="50000"/>
              </a:spcBef>
              <a:defRPr/>
            </a:pPr>
            <a:endParaRPr lang="en-US" sz="5400" b="1" u="sng">
              <a:solidFill>
                <a:srgbClr val="0066FF"/>
              </a:solidFill>
            </a:endParaRPr>
          </a:p>
        </p:txBody>
      </p:sp>
      <p:sp>
        <p:nvSpPr>
          <p:cNvPr id="7" name="Text Box 4"/>
          <p:cNvSpPr txBox="1">
            <a:spLocks noChangeArrowheads="1"/>
          </p:cNvSpPr>
          <p:nvPr/>
        </p:nvSpPr>
        <p:spPr bwMode="auto">
          <a:xfrm>
            <a:off x="342900" y="19050"/>
            <a:ext cx="11239500" cy="1754326"/>
          </a:xfrm>
          <a:prstGeom prst="rect">
            <a:avLst/>
          </a:prstGeom>
          <a:noFill/>
          <a:ln w="9525">
            <a:noFill/>
            <a:miter lim="800000"/>
            <a:headEnd/>
            <a:tailEnd/>
          </a:ln>
        </p:spPr>
        <p:txBody>
          <a:bodyPr wrap="square">
            <a:spAutoFit/>
          </a:bodyPr>
          <a:lstStyle/>
          <a:p>
            <a:pPr>
              <a:spcBef>
                <a:spcPct val="50000"/>
              </a:spcBef>
              <a:defRPr/>
            </a:pPr>
            <a:r>
              <a:rPr lang="en-US" sz="5400">
                <a:solidFill>
                  <a:srgbClr val="FF0000"/>
                </a:solidFill>
              </a:rPr>
              <a:t>   Bài văn có thể chia làm mấy đoạn?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checkerboard(across)">
                                      <p:cBhvr>
                                        <p:cTn id="7" dur="1000"/>
                                        <p:tgtEl>
                                          <p:spTgt spid="3174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Hình Chữ nhật 11"/>
          <p:cNvSpPr>
            <a:spLocks noChangeArrowheads="1"/>
          </p:cNvSpPr>
          <p:nvPr/>
        </p:nvSpPr>
        <p:spPr bwMode="auto">
          <a:xfrm>
            <a:off x="543000" y="2034823"/>
            <a:ext cx="10749840" cy="2489570"/>
          </a:xfrm>
          <a:prstGeom prst="rect">
            <a:avLst/>
          </a:prstGeom>
          <a:noFill/>
          <a:ln w="9525">
            <a:noFill/>
            <a:miter lim="800000"/>
            <a:headEnd/>
            <a:tailEnd/>
          </a:ln>
        </p:spPr>
        <p:txBody>
          <a:bodyPr wrap="square">
            <a:spAutoFit/>
          </a:bodyPr>
          <a:lstStyle/>
          <a:p>
            <a:r>
              <a:rPr lang="en-US" sz="5200" b="1">
                <a:solidFill>
                  <a:schemeClr val="accent4">
                    <a:lumMod val="10000"/>
                  </a:schemeClr>
                </a:solidFill>
                <a:latin typeface="Arial" pitchFamily="34" charset="0"/>
              </a:rPr>
              <a:t>3 bạn </a:t>
            </a:r>
            <a:r>
              <a:rPr lang="vi-VN" sz="5200" b="1">
                <a:solidFill>
                  <a:schemeClr val="accent4">
                    <a:lumMod val="10000"/>
                  </a:schemeClr>
                </a:solidFill>
                <a:latin typeface="Arial" pitchFamily="34" charset="0"/>
              </a:rPr>
              <a:t>đọc</a:t>
            </a:r>
            <a:r>
              <a:rPr lang="en-US" sz="5200" b="1">
                <a:solidFill>
                  <a:schemeClr val="accent4">
                    <a:lumMod val="10000"/>
                  </a:schemeClr>
                </a:solidFill>
                <a:latin typeface="Arial" pitchFamily="34" charset="0"/>
              </a:rPr>
              <a:t> nối tiếp </a:t>
            </a:r>
            <a:r>
              <a:rPr lang="en-US" sz="5200" b="1">
                <a:solidFill>
                  <a:schemeClr val="accent4">
                    <a:lumMod val="10000"/>
                  </a:schemeClr>
                </a:solidFill>
              </a:rPr>
              <a:t>đoạn</a:t>
            </a:r>
            <a:r>
              <a:rPr lang="en-US" sz="5200" b="1">
                <a:solidFill>
                  <a:schemeClr val="accent4">
                    <a:lumMod val="10000"/>
                  </a:schemeClr>
                </a:solidFill>
                <a:latin typeface="Arial" pitchFamily="34" charset="0"/>
              </a:rPr>
              <a:t>, cả lớp </a:t>
            </a:r>
            <a:r>
              <a:rPr lang="vi-VN" sz="5200" b="1">
                <a:solidFill>
                  <a:schemeClr val="accent4">
                    <a:lumMod val="10000"/>
                  </a:schemeClr>
                </a:solidFill>
                <a:latin typeface="Arial" pitchFamily="34" charset="0"/>
              </a:rPr>
              <a:t>đọc</a:t>
            </a:r>
            <a:r>
              <a:rPr lang="en-US" sz="5200" b="1">
                <a:solidFill>
                  <a:schemeClr val="accent4">
                    <a:lumMod val="10000"/>
                  </a:schemeClr>
                </a:solidFill>
                <a:latin typeface="Arial" pitchFamily="34" charset="0"/>
              </a:rPr>
              <a:t> thầm và tìm tiếng, từ khó </a:t>
            </a:r>
            <a:r>
              <a:rPr lang="vi-VN" sz="5200" b="1">
                <a:solidFill>
                  <a:schemeClr val="accent4">
                    <a:lumMod val="10000"/>
                  </a:schemeClr>
                </a:solidFill>
                <a:latin typeface="Arial" pitchFamily="34" charset="0"/>
              </a:rPr>
              <a:t>đọc</a:t>
            </a:r>
            <a:r>
              <a:rPr lang="en-US" sz="5200" b="1">
                <a:solidFill>
                  <a:schemeClr val="accent4">
                    <a:lumMod val="10000"/>
                  </a:schemeClr>
                </a:solidFill>
                <a:latin typeface="Arial" pitchFamily="34" charset="0"/>
              </a:rPr>
              <a:t> có trong bài.</a:t>
            </a:r>
          </a:p>
        </p:txBody>
      </p:sp>
      <p:sp>
        <p:nvSpPr>
          <p:cNvPr id="5123" name="Hình Chữ nhật 12"/>
          <p:cNvSpPr>
            <a:spLocks noChangeArrowheads="1"/>
          </p:cNvSpPr>
          <p:nvPr/>
        </p:nvSpPr>
        <p:spPr bwMode="auto">
          <a:xfrm>
            <a:off x="1584961" y="1080911"/>
            <a:ext cx="6994507" cy="889133"/>
          </a:xfrm>
          <a:prstGeom prst="rect">
            <a:avLst/>
          </a:prstGeom>
          <a:noFill/>
          <a:ln w="9525">
            <a:noFill/>
            <a:miter lim="800000"/>
            <a:headEnd/>
            <a:tailEnd/>
          </a:ln>
        </p:spPr>
        <p:txBody>
          <a:bodyPr wrap="none">
            <a:spAutoFit/>
          </a:bodyPr>
          <a:lstStyle/>
          <a:p>
            <a:r>
              <a:rPr lang="en-US" sz="5200" b="1" u="sng">
                <a:solidFill>
                  <a:srgbClr val="FF0000"/>
                </a:solidFill>
                <a:latin typeface="Arial" pitchFamily="34" charset="0"/>
              </a:rPr>
              <a:t>Luyện </a:t>
            </a:r>
            <a:r>
              <a:rPr lang="vi-VN" sz="5200" b="1" u="sng">
                <a:solidFill>
                  <a:srgbClr val="FF0000"/>
                </a:solidFill>
                <a:latin typeface="Arial" pitchFamily="34" charset="0"/>
              </a:rPr>
              <a:t>đọc</a:t>
            </a:r>
            <a:r>
              <a:rPr lang="en-US" sz="5200" b="1" u="sng">
                <a:solidFill>
                  <a:srgbClr val="FF0000"/>
                </a:solidFill>
                <a:latin typeface="Arial" pitchFamily="34" charset="0"/>
              </a:rPr>
              <a:t> </a:t>
            </a:r>
            <a:r>
              <a:rPr lang="vi-VN" sz="5200" b="1" u="sng">
                <a:solidFill>
                  <a:srgbClr val="FF0000"/>
                </a:solidFill>
                <a:latin typeface="Arial" pitchFamily="34" charset="0"/>
              </a:rPr>
              <a:t>đ</a:t>
            </a:r>
            <a:r>
              <a:rPr lang="en-US" sz="5200" b="1" u="sng">
                <a:solidFill>
                  <a:srgbClr val="FF0000"/>
                </a:solidFill>
                <a:latin typeface="Arial" pitchFamily="34" charset="0"/>
              </a:rPr>
              <a:t>oạn lần 1</a:t>
            </a:r>
          </a:p>
        </p:txBody>
      </p:sp>
    </p:spTree>
    <p:extLst>
      <p:ext uri="{BB962C8B-B14F-4D97-AF65-F5344CB8AC3E}">
        <p14:creationId xmlns:p14="http://schemas.microsoft.com/office/powerpoint/2010/main" val="216116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14"/>
          <p:cNvSpPr txBox="1">
            <a:spLocks noChangeArrowheads="1"/>
          </p:cNvSpPr>
          <p:nvPr/>
        </p:nvSpPr>
        <p:spPr bwMode="auto">
          <a:xfrm>
            <a:off x="1752600" y="381000"/>
            <a:ext cx="6096000" cy="923330"/>
          </a:xfrm>
          <a:prstGeom prst="rect">
            <a:avLst/>
          </a:prstGeom>
          <a:noFill/>
          <a:ln w="9525">
            <a:noFill/>
            <a:miter lim="800000"/>
            <a:headEnd/>
            <a:tailEnd/>
          </a:ln>
        </p:spPr>
        <p:txBody>
          <a:bodyPr wrap="square">
            <a:spAutoFit/>
          </a:bodyPr>
          <a:lstStyle/>
          <a:p>
            <a:pPr>
              <a:spcBef>
                <a:spcPct val="50000"/>
              </a:spcBef>
              <a:defRPr/>
            </a:pPr>
            <a:r>
              <a:rPr lang="en-US" sz="5400" b="1">
                <a:solidFill>
                  <a:srgbClr val="FF0000"/>
                </a:solidFill>
              </a:rPr>
              <a:t>Luyện đọc từ</a:t>
            </a:r>
          </a:p>
        </p:txBody>
      </p:sp>
      <p:sp>
        <p:nvSpPr>
          <p:cNvPr id="50194" name="Rectangle 18"/>
          <p:cNvSpPr>
            <a:spLocks noChangeArrowheads="1"/>
          </p:cNvSpPr>
          <p:nvPr/>
        </p:nvSpPr>
        <p:spPr bwMode="auto">
          <a:xfrm>
            <a:off x="2057400" y="1447800"/>
            <a:ext cx="4343400" cy="923330"/>
          </a:xfrm>
          <a:prstGeom prst="rect">
            <a:avLst/>
          </a:prstGeom>
          <a:noFill/>
          <a:ln w="9525">
            <a:noFill/>
            <a:miter lim="800000"/>
            <a:headEnd/>
            <a:tailEnd/>
          </a:ln>
        </p:spPr>
        <p:txBody>
          <a:bodyPr wrap="square">
            <a:spAutoFit/>
          </a:bodyPr>
          <a:lstStyle/>
          <a:p>
            <a:pPr>
              <a:spcBef>
                <a:spcPct val="50000"/>
              </a:spcBef>
              <a:defRPr/>
            </a:pPr>
            <a:r>
              <a:rPr lang="en-US" sz="5400" b="1">
                <a:solidFill>
                  <a:srgbClr val="0000FF"/>
                </a:solidFill>
              </a:rPr>
              <a:t>-  quai đê </a:t>
            </a:r>
          </a:p>
        </p:txBody>
      </p:sp>
      <p:sp>
        <p:nvSpPr>
          <p:cNvPr id="50195" name="Rectangle 19"/>
          <p:cNvSpPr>
            <a:spLocks noChangeArrowheads="1"/>
          </p:cNvSpPr>
          <p:nvPr/>
        </p:nvSpPr>
        <p:spPr bwMode="auto">
          <a:xfrm>
            <a:off x="1752600" y="2438400"/>
            <a:ext cx="4267200" cy="923330"/>
          </a:xfrm>
          <a:prstGeom prst="rect">
            <a:avLst/>
          </a:prstGeom>
          <a:noFill/>
          <a:ln w="9525">
            <a:noFill/>
            <a:miter lim="800000"/>
            <a:headEnd/>
            <a:tailEnd/>
          </a:ln>
        </p:spPr>
        <p:txBody>
          <a:bodyPr>
            <a:spAutoFit/>
          </a:bodyPr>
          <a:lstStyle/>
          <a:p>
            <a:pPr>
              <a:spcBef>
                <a:spcPct val="50000"/>
              </a:spcBef>
              <a:defRPr/>
            </a:pPr>
            <a:r>
              <a:rPr lang="en-US" sz="5400">
                <a:solidFill>
                  <a:srgbClr val="0000FF"/>
                </a:solidFill>
              </a:rPr>
              <a:t>  </a:t>
            </a:r>
            <a:r>
              <a:rPr lang="en-US" sz="5400" b="1">
                <a:solidFill>
                  <a:srgbClr val="0000FF"/>
                </a:solidFill>
              </a:rPr>
              <a:t>-  đê điều</a:t>
            </a:r>
          </a:p>
        </p:txBody>
      </p:sp>
      <p:sp>
        <p:nvSpPr>
          <p:cNvPr id="50196" name="Rectangle 20"/>
          <p:cNvSpPr>
            <a:spLocks noChangeArrowheads="1"/>
          </p:cNvSpPr>
          <p:nvPr/>
        </p:nvSpPr>
        <p:spPr bwMode="auto">
          <a:xfrm>
            <a:off x="2057400" y="3200400"/>
            <a:ext cx="3200400" cy="923330"/>
          </a:xfrm>
          <a:prstGeom prst="rect">
            <a:avLst/>
          </a:prstGeom>
          <a:noFill/>
          <a:ln w="9525">
            <a:noFill/>
            <a:miter lim="800000"/>
            <a:headEnd/>
            <a:tailEnd/>
          </a:ln>
        </p:spPr>
        <p:txBody>
          <a:bodyPr>
            <a:spAutoFit/>
          </a:bodyPr>
          <a:lstStyle/>
          <a:p>
            <a:pPr>
              <a:defRPr/>
            </a:pPr>
            <a:r>
              <a:rPr lang="en-US" sz="5400">
                <a:solidFill>
                  <a:srgbClr val="0000FF"/>
                </a:solidFill>
              </a:rPr>
              <a:t> </a:t>
            </a:r>
            <a:r>
              <a:rPr lang="en-US" sz="5400" b="1">
                <a:solidFill>
                  <a:srgbClr val="0000FF"/>
                </a:solidFill>
              </a:rPr>
              <a:t>-  xói lở</a:t>
            </a:r>
          </a:p>
        </p:txBody>
      </p:sp>
      <p:sp>
        <p:nvSpPr>
          <p:cNvPr id="50197" name="Rectangle 21"/>
          <p:cNvSpPr>
            <a:spLocks noChangeArrowheads="1"/>
          </p:cNvSpPr>
          <p:nvPr/>
        </p:nvSpPr>
        <p:spPr bwMode="auto">
          <a:xfrm>
            <a:off x="2076450" y="4259133"/>
            <a:ext cx="4953000" cy="923330"/>
          </a:xfrm>
          <a:prstGeom prst="rect">
            <a:avLst/>
          </a:prstGeom>
          <a:noFill/>
          <a:ln w="9525">
            <a:noFill/>
            <a:miter lim="800000"/>
            <a:headEnd/>
            <a:tailEnd/>
          </a:ln>
        </p:spPr>
        <p:txBody>
          <a:bodyPr wrap="square">
            <a:spAutoFit/>
          </a:bodyPr>
          <a:lstStyle/>
          <a:p>
            <a:pPr>
              <a:spcBef>
                <a:spcPct val="50000"/>
              </a:spcBef>
              <a:defRPr/>
            </a:pPr>
            <a:r>
              <a:rPr lang="en-US" sz="5400" b="1">
                <a:solidFill>
                  <a:srgbClr val="0000FF"/>
                </a:solidFill>
              </a:rPr>
              <a:t> -  phục hồi</a:t>
            </a:r>
          </a:p>
        </p:txBody>
      </p:sp>
      <p:sp>
        <p:nvSpPr>
          <p:cNvPr id="17" name="Rectangle 21"/>
          <p:cNvSpPr>
            <a:spLocks noChangeArrowheads="1"/>
          </p:cNvSpPr>
          <p:nvPr/>
        </p:nvSpPr>
        <p:spPr bwMode="auto">
          <a:xfrm>
            <a:off x="1943100" y="5260716"/>
            <a:ext cx="5562600" cy="923330"/>
          </a:xfrm>
          <a:prstGeom prst="rect">
            <a:avLst/>
          </a:prstGeom>
          <a:noFill/>
          <a:ln w="9525">
            <a:noFill/>
            <a:miter lim="800000"/>
            <a:headEnd/>
            <a:tailEnd/>
          </a:ln>
        </p:spPr>
        <p:txBody>
          <a:bodyPr>
            <a:spAutoFit/>
          </a:bodyPr>
          <a:lstStyle/>
          <a:p>
            <a:pPr>
              <a:spcBef>
                <a:spcPct val="50000"/>
              </a:spcBef>
              <a:defRPr/>
            </a:pPr>
            <a:r>
              <a:rPr lang="en-US" sz="5400" b="1">
                <a:solidFill>
                  <a:srgbClr val="0000FF"/>
                </a:solidFill>
              </a:rPr>
              <a:t> -  tuyên truyền</a:t>
            </a:r>
          </a:p>
        </p:txBody>
      </p:sp>
    </p:spTree>
    <p:extLst>
      <p:ext uri="{BB962C8B-B14F-4D97-AF65-F5344CB8AC3E}">
        <p14:creationId xmlns:p14="http://schemas.microsoft.com/office/powerpoint/2010/main" val="3364177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94"/>
                                        </p:tgtEl>
                                        <p:attrNameLst>
                                          <p:attrName>style.visibility</p:attrName>
                                        </p:attrNameLst>
                                      </p:cBhvr>
                                      <p:to>
                                        <p:strVal val="visible"/>
                                      </p:to>
                                    </p:set>
                                    <p:anim calcmode="lin" valueType="num">
                                      <p:cBhvr additive="base">
                                        <p:cTn id="7" dur="500" fill="hold"/>
                                        <p:tgtEl>
                                          <p:spTgt spid="50194"/>
                                        </p:tgtEl>
                                        <p:attrNameLst>
                                          <p:attrName>ppt_x</p:attrName>
                                        </p:attrNameLst>
                                      </p:cBhvr>
                                      <p:tavLst>
                                        <p:tav tm="0">
                                          <p:val>
                                            <p:strVal val="#ppt_x"/>
                                          </p:val>
                                        </p:tav>
                                        <p:tav tm="100000">
                                          <p:val>
                                            <p:strVal val="#ppt_x"/>
                                          </p:val>
                                        </p:tav>
                                      </p:tavLst>
                                    </p:anim>
                                    <p:anim calcmode="lin" valueType="num">
                                      <p:cBhvr additive="base">
                                        <p:cTn id="8" dur="500" fill="hold"/>
                                        <p:tgtEl>
                                          <p:spTgt spid="501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195"/>
                                        </p:tgtEl>
                                        <p:attrNameLst>
                                          <p:attrName>style.visibility</p:attrName>
                                        </p:attrNameLst>
                                      </p:cBhvr>
                                      <p:to>
                                        <p:strVal val="visible"/>
                                      </p:to>
                                    </p:set>
                                    <p:anim calcmode="lin" valueType="num">
                                      <p:cBhvr additive="base">
                                        <p:cTn id="13" dur="500" fill="hold"/>
                                        <p:tgtEl>
                                          <p:spTgt spid="50195"/>
                                        </p:tgtEl>
                                        <p:attrNameLst>
                                          <p:attrName>ppt_x</p:attrName>
                                        </p:attrNameLst>
                                      </p:cBhvr>
                                      <p:tavLst>
                                        <p:tav tm="0">
                                          <p:val>
                                            <p:strVal val="#ppt_x"/>
                                          </p:val>
                                        </p:tav>
                                        <p:tav tm="100000">
                                          <p:val>
                                            <p:strVal val="#ppt_x"/>
                                          </p:val>
                                        </p:tav>
                                      </p:tavLst>
                                    </p:anim>
                                    <p:anim calcmode="lin" valueType="num">
                                      <p:cBhvr additive="base">
                                        <p:cTn id="14" dur="500" fill="hold"/>
                                        <p:tgtEl>
                                          <p:spTgt spid="5019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196"/>
                                        </p:tgtEl>
                                        <p:attrNameLst>
                                          <p:attrName>style.visibility</p:attrName>
                                        </p:attrNameLst>
                                      </p:cBhvr>
                                      <p:to>
                                        <p:strVal val="visible"/>
                                      </p:to>
                                    </p:set>
                                    <p:anim calcmode="lin" valueType="num">
                                      <p:cBhvr additive="base">
                                        <p:cTn id="19" dur="500" fill="hold"/>
                                        <p:tgtEl>
                                          <p:spTgt spid="50196"/>
                                        </p:tgtEl>
                                        <p:attrNameLst>
                                          <p:attrName>ppt_x</p:attrName>
                                        </p:attrNameLst>
                                      </p:cBhvr>
                                      <p:tavLst>
                                        <p:tav tm="0">
                                          <p:val>
                                            <p:strVal val="#ppt_x"/>
                                          </p:val>
                                        </p:tav>
                                        <p:tav tm="100000">
                                          <p:val>
                                            <p:strVal val="#ppt_x"/>
                                          </p:val>
                                        </p:tav>
                                      </p:tavLst>
                                    </p:anim>
                                    <p:anim calcmode="lin" valueType="num">
                                      <p:cBhvr additive="base">
                                        <p:cTn id="20" dur="500" fill="hold"/>
                                        <p:tgtEl>
                                          <p:spTgt spid="5019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0197"/>
                                        </p:tgtEl>
                                        <p:attrNameLst>
                                          <p:attrName>style.visibility</p:attrName>
                                        </p:attrNameLst>
                                      </p:cBhvr>
                                      <p:to>
                                        <p:strVal val="visible"/>
                                      </p:to>
                                    </p:set>
                                    <p:anim calcmode="lin" valueType="num">
                                      <p:cBhvr additive="base">
                                        <p:cTn id="25" dur="500" fill="hold"/>
                                        <p:tgtEl>
                                          <p:spTgt spid="50197"/>
                                        </p:tgtEl>
                                        <p:attrNameLst>
                                          <p:attrName>ppt_x</p:attrName>
                                        </p:attrNameLst>
                                      </p:cBhvr>
                                      <p:tavLst>
                                        <p:tav tm="0">
                                          <p:val>
                                            <p:strVal val="#ppt_x"/>
                                          </p:val>
                                        </p:tav>
                                        <p:tav tm="100000">
                                          <p:val>
                                            <p:strVal val="#ppt_x"/>
                                          </p:val>
                                        </p:tav>
                                      </p:tavLst>
                                    </p:anim>
                                    <p:anim calcmode="lin" valueType="num">
                                      <p:cBhvr additive="base">
                                        <p:cTn id="26" dur="500" fill="hold"/>
                                        <p:tgtEl>
                                          <p:spTgt spid="5019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4" grpId="0"/>
      <p:bldP spid="50195" grpId="0"/>
      <p:bldP spid="50196" grpId="0"/>
      <p:bldP spid="50197"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Hình Chữ nhật 11"/>
          <p:cNvSpPr>
            <a:spLocks noChangeArrowheads="1"/>
          </p:cNvSpPr>
          <p:nvPr/>
        </p:nvSpPr>
        <p:spPr bwMode="auto">
          <a:xfrm>
            <a:off x="807155" y="1521178"/>
            <a:ext cx="10713156" cy="2492990"/>
          </a:xfrm>
          <a:prstGeom prst="rect">
            <a:avLst/>
          </a:prstGeom>
          <a:noFill/>
          <a:ln w="9525">
            <a:noFill/>
            <a:miter lim="800000"/>
            <a:headEnd/>
            <a:tailEnd/>
          </a:ln>
        </p:spPr>
        <p:txBody>
          <a:bodyPr wrap="square">
            <a:spAutoFit/>
          </a:bodyPr>
          <a:lstStyle/>
          <a:p>
            <a:r>
              <a:rPr lang="en-US" sz="5200" b="1">
                <a:solidFill>
                  <a:schemeClr val="accent4">
                    <a:lumMod val="10000"/>
                  </a:schemeClr>
                </a:solidFill>
                <a:latin typeface="Arial" pitchFamily="34" charset="0"/>
              </a:rPr>
              <a:t>   3 bạn </a:t>
            </a:r>
            <a:r>
              <a:rPr lang="vi-VN" sz="5200" b="1">
                <a:solidFill>
                  <a:schemeClr val="accent4">
                    <a:lumMod val="10000"/>
                  </a:schemeClr>
                </a:solidFill>
                <a:latin typeface="Arial" pitchFamily="34" charset="0"/>
              </a:rPr>
              <a:t>đọc</a:t>
            </a:r>
            <a:r>
              <a:rPr lang="en-US" sz="5200" b="1">
                <a:solidFill>
                  <a:schemeClr val="accent4">
                    <a:lumMod val="10000"/>
                  </a:schemeClr>
                </a:solidFill>
                <a:latin typeface="Arial" pitchFamily="34" charset="0"/>
              </a:rPr>
              <a:t> nối tiếp </a:t>
            </a:r>
            <a:r>
              <a:rPr lang="en-US" sz="5200" b="1">
                <a:solidFill>
                  <a:schemeClr val="accent4">
                    <a:lumMod val="10000"/>
                  </a:schemeClr>
                </a:solidFill>
              </a:rPr>
              <a:t>đoạn</a:t>
            </a:r>
            <a:r>
              <a:rPr lang="en-US" sz="5200" b="1">
                <a:solidFill>
                  <a:schemeClr val="accent4">
                    <a:lumMod val="10000"/>
                  </a:schemeClr>
                </a:solidFill>
                <a:latin typeface="Arial" pitchFamily="34" charset="0"/>
              </a:rPr>
              <a:t>, cả lớp </a:t>
            </a:r>
            <a:r>
              <a:rPr lang="vi-VN" sz="5200" b="1">
                <a:solidFill>
                  <a:schemeClr val="accent4">
                    <a:lumMod val="10000"/>
                  </a:schemeClr>
                </a:solidFill>
                <a:latin typeface="Arial" pitchFamily="34" charset="0"/>
              </a:rPr>
              <a:t>đọc</a:t>
            </a:r>
            <a:r>
              <a:rPr lang="en-US" sz="5200" b="1">
                <a:solidFill>
                  <a:schemeClr val="accent4">
                    <a:lumMod val="10000"/>
                  </a:schemeClr>
                </a:solidFill>
                <a:latin typeface="Arial" pitchFamily="34" charset="0"/>
              </a:rPr>
              <a:t> thầm và tìm cách ngắt, nghỉ các câu thơ.</a:t>
            </a:r>
          </a:p>
        </p:txBody>
      </p:sp>
      <p:sp>
        <p:nvSpPr>
          <p:cNvPr id="6147" name="Hình Chữ nhật 12"/>
          <p:cNvSpPr>
            <a:spLocks noChangeArrowheads="1"/>
          </p:cNvSpPr>
          <p:nvPr/>
        </p:nvSpPr>
        <p:spPr bwMode="auto">
          <a:xfrm>
            <a:off x="1540934" y="420511"/>
            <a:ext cx="6994507" cy="889133"/>
          </a:xfrm>
          <a:prstGeom prst="rect">
            <a:avLst/>
          </a:prstGeom>
          <a:noFill/>
          <a:ln w="9525">
            <a:noFill/>
            <a:miter lim="800000"/>
            <a:headEnd/>
            <a:tailEnd/>
          </a:ln>
        </p:spPr>
        <p:txBody>
          <a:bodyPr wrap="none">
            <a:spAutoFit/>
          </a:bodyPr>
          <a:lstStyle/>
          <a:p>
            <a:r>
              <a:rPr lang="en-US" sz="5200" b="1" u="sng">
                <a:solidFill>
                  <a:srgbClr val="FF0000"/>
                </a:solidFill>
                <a:latin typeface="Arial" pitchFamily="34" charset="0"/>
              </a:rPr>
              <a:t>Luyện </a:t>
            </a:r>
            <a:r>
              <a:rPr lang="vi-VN" sz="5200" b="1" u="sng">
                <a:solidFill>
                  <a:srgbClr val="FF0000"/>
                </a:solidFill>
                <a:latin typeface="Arial" pitchFamily="34" charset="0"/>
              </a:rPr>
              <a:t>đọc</a:t>
            </a:r>
            <a:r>
              <a:rPr lang="en-US" sz="5200" b="1" u="sng">
                <a:solidFill>
                  <a:srgbClr val="FF0000"/>
                </a:solidFill>
                <a:latin typeface="Arial" pitchFamily="34" charset="0"/>
              </a:rPr>
              <a:t> </a:t>
            </a:r>
            <a:r>
              <a:rPr lang="vi-VN" sz="5200" b="1" u="sng">
                <a:solidFill>
                  <a:srgbClr val="FF0000"/>
                </a:solidFill>
                <a:latin typeface="Arial" pitchFamily="34" charset="0"/>
              </a:rPr>
              <a:t>đ</a:t>
            </a:r>
            <a:r>
              <a:rPr lang="en-US" sz="5200" b="1" u="sng">
                <a:solidFill>
                  <a:srgbClr val="FF0000"/>
                </a:solidFill>
                <a:latin typeface="Arial" pitchFamily="34" charset="0"/>
              </a:rPr>
              <a:t>oạn lần 2</a:t>
            </a:r>
          </a:p>
        </p:txBody>
      </p:sp>
    </p:spTree>
    <p:extLst>
      <p:ext uri="{BB962C8B-B14F-4D97-AF65-F5344CB8AC3E}">
        <p14:creationId xmlns:p14="http://schemas.microsoft.com/office/powerpoint/2010/main" val="545453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Text Box 14"/>
          <p:cNvSpPr txBox="1">
            <a:spLocks noChangeArrowheads="1"/>
          </p:cNvSpPr>
          <p:nvPr/>
        </p:nvSpPr>
        <p:spPr bwMode="auto">
          <a:xfrm>
            <a:off x="1733550" y="205382"/>
            <a:ext cx="6096000" cy="923330"/>
          </a:xfrm>
          <a:prstGeom prst="rect">
            <a:avLst/>
          </a:prstGeom>
          <a:noFill/>
          <a:ln w="9525">
            <a:noFill/>
            <a:miter lim="800000"/>
            <a:headEnd/>
            <a:tailEnd/>
          </a:ln>
        </p:spPr>
        <p:txBody>
          <a:bodyPr wrap="square">
            <a:spAutoFit/>
          </a:bodyPr>
          <a:lstStyle/>
          <a:p>
            <a:pPr>
              <a:spcBef>
                <a:spcPct val="50000"/>
              </a:spcBef>
              <a:defRPr/>
            </a:pPr>
            <a:r>
              <a:rPr lang="en-US" sz="5400" b="1">
                <a:solidFill>
                  <a:srgbClr val="FF0000"/>
                </a:solidFill>
              </a:rPr>
              <a:t>Luyện đọc câu:</a:t>
            </a:r>
          </a:p>
        </p:txBody>
      </p:sp>
      <p:sp>
        <p:nvSpPr>
          <p:cNvPr id="50194" name="Rectangle 18"/>
          <p:cNvSpPr>
            <a:spLocks noChangeArrowheads="1"/>
          </p:cNvSpPr>
          <p:nvPr/>
        </p:nvSpPr>
        <p:spPr bwMode="auto">
          <a:xfrm>
            <a:off x="533400" y="1128712"/>
            <a:ext cx="10896600" cy="4247317"/>
          </a:xfrm>
          <a:prstGeom prst="rect">
            <a:avLst/>
          </a:prstGeom>
          <a:noFill/>
          <a:ln w="9525">
            <a:noFill/>
            <a:miter lim="800000"/>
            <a:headEnd/>
            <a:tailEnd/>
          </a:ln>
        </p:spPr>
        <p:txBody>
          <a:bodyPr wrap="square">
            <a:spAutoFit/>
          </a:bodyPr>
          <a:lstStyle/>
          <a:p>
            <a:pPr>
              <a:spcBef>
                <a:spcPct val="50000"/>
              </a:spcBef>
              <a:defRPr/>
            </a:pPr>
            <a:r>
              <a:rPr lang="en-US" sz="5400" b="1">
                <a:solidFill>
                  <a:srgbClr val="0000FF"/>
                </a:solidFill>
              </a:rPr>
              <a:t>  </a:t>
            </a:r>
            <a:r>
              <a:rPr lang="en-US" sz="5400"/>
              <a:t>Nhân dân các địa phương đều phấn khởi vì rừng ngập mặn phục hồi đã góp phần đáng kể tăng thêm thu nhập và bảo vệ vững chắc đê điều.</a:t>
            </a:r>
            <a:endParaRPr lang="en-US" sz="5400" b="1">
              <a:solidFill>
                <a:srgbClr val="0000FF"/>
              </a:solidFill>
            </a:endParaRPr>
          </a:p>
        </p:txBody>
      </p:sp>
      <p:cxnSp>
        <p:nvCxnSpPr>
          <p:cNvPr id="9" name="Đường kết nối thẳng 8"/>
          <p:cNvCxnSpPr/>
          <p:nvPr/>
        </p:nvCxnSpPr>
        <p:spPr>
          <a:xfrm rot="5400000">
            <a:off x="3467100" y="2400300"/>
            <a:ext cx="5334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Đường kết nối thẳng 11"/>
          <p:cNvCxnSpPr/>
          <p:nvPr/>
        </p:nvCxnSpPr>
        <p:spPr>
          <a:xfrm rot="5400000">
            <a:off x="4724400" y="4076700"/>
            <a:ext cx="5334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Đường kết nối thẳng 12"/>
          <p:cNvCxnSpPr/>
          <p:nvPr/>
        </p:nvCxnSpPr>
        <p:spPr>
          <a:xfrm rot="5400000">
            <a:off x="1314450" y="3180426"/>
            <a:ext cx="5334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94"/>
                                        </p:tgtEl>
                                        <p:attrNameLst>
                                          <p:attrName>style.visibility</p:attrName>
                                        </p:attrNameLst>
                                      </p:cBhvr>
                                      <p:to>
                                        <p:strVal val="visible"/>
                                      </p:to>
                                    </p:set>
                                    <p:anim calcmode="lin" valueType="num">
                                      <p:cBhvr additive="base">
                                        <p:cTn id="7" dur="500" fill="hold"/>
                                        <p:tgtEl>
                                          <p:spTgt spid="50194"/>
                                        </p:tgtEl>
                                        <p:attrNameLst>
                                          <p:attrName>ppt_x</p:attrName>
                                        </p:attrNameLst>
                                      </p:cBhvr>
                                      <p:tavLst>
                                        <p:tav tm="0">
                                          <p:val>
                                            <p:strVal val="#ppt_x"/>
                                          </p:val>
                                        </p:tav>
                                        <p:tav tm="100000">
                                          <p:val>
                                            <p:strVal val="#ppt_x"/>
                                          </p:val>
                                        </p:tav>
                                      </p:tavLst>
                                    </p:anim>
                                    <p:anim calcmode="lin" valueType="num">
                                      <p:cBhvr additive="base">
                                        <p:cTn id="8" dur="500" fill="hold"/>
                                        <p:tgtEl>
                                          <p:spTgt spid="501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2307</TotalTime>
  <Words>747</Words>
  <Application>Microsoft Office PowerPoint</Application>
  <PresentationFormat>Custom</PresentationFormat>
  <Paragraphs>56</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 User</cp:lastModifiedBy>
  <cp:revision>447</cp:revision>
  <dcterms:created xsi:type="dcterms:W3CDTF">2008-09-23T03:32:45Z</dcterms:created>
  <dcterms:modified xsi:type="dcterms:W3CDTF">2020-11-26T05:27:00Z</dcterms:modified>
</cp:coreProperties>
</file>